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6" r:id="rId8"/>
    <p:sldId id="273" r:id="rId9"/>
    <p:sldId id="274" r:id="rId10"/>
    <p:sldId id="264" r:id="rId11"/>
    <p:sldId id="275" r:id="rId12"/>
    <p:sldId id="266" r:id="rId13"/>
    <p:sldId id="270" r:id="rId14"/>
    <p:sldId id="271" r:id="rId15"/>
  </p:sldIdLst>
  <p:sldSz cx="12192000" cy="6858000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5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978" autoAdjust="0"/>
    <p:restoredTop sz="86447" autoAdjust="0"/>
  </p:normalViewPr>
  <p:slideViewPr>
    <p:cSldViewPr snapToGrid="0">
      <p:cViewPr varScale="1">
        <p:scale>
          <a:sx n="115" d="100"/>
          <a:sy n="115" d="100"/>
        </p:scale>
        <p:origin x="109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341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32713B-6378-49C9-A635-BB3C0AAF71AB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F3A72-FBFE-4CE9-8870-3D3629282A9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8417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6F9BA-0355-4AFA-8E5B-CC4B227C15D0}" type="datetimeFigureOut">
              <a:rPr lang="ru-RU" smtClean="0"/>
              <a:pPr/>
              <a:t>03.10.2019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E87478-91B7-4C80-8FAB-2CD43DC9BB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166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A735267-A9C8-42A4-A781-51E3AC80947D}" type="datetimeFigureOut">
              <a:rPr lang="en-US" smtClean="0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94198B0E-7D8F-4D0E-8DED-20778D86EA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DB560DD-3AF3-41B4-81A5-6D55F8BCBD48}" type="datetimeFigureOut">
              <a:rPr lang="en-US" smtClean="0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26F99B-BD73-49BC-9018-39A3AFFCB6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4217C54-A637-4AE2-9C5B-CEB4CFC0EE35}" type="datetimeFigureOut">
              <a:rPr lang="en-US" smtClean="0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77AE9E-F223-4CE9-A0FB-BF0D26AFB02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1AF610A-85C3-4EE2-A033-3C20E0269767}" type="datetimeFigureOut">
              <a:rPr lang="en-US" smtClean="0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pPr>
              <a:defRPr/>
            </a:pPr>
            <a:fld id="{57B6633C-9E1E-49D5-B160-282CF0322B0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41A105A-D713-43CB-8949-7A407B1E8BD2}" type="datetimeFigureOut">
              <a:rPr lang="en-US" smtClean="0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B119DA-3C9F-40D2-A200-75EE342FA59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670E1F-CB25-4F16-BE6A-2264F6B8B179}" type="datetimeFigureOut">
              <a:rPr lang="en-US" smtClean="0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9D9DF6-8CBA-4565-AAE1-2E81F4D8CDD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8C313A-8DD5-457A-A523-0320F5BD8480}" type="datetimeFigureOut">
              <a:rPr lang="en-US" smtClean="0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pPr>
              <a:defRPr/>
            </a:pPr>
            <a:fld id="{CBC9496C-DBAB-4883-897A-7F5CCCB4E0E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E1B3A26-31F9-4904-824B-7A080000C63C}" type="datetimeFigureOut">
              <a:rPr lang="en-US" smtClean="0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5058D-2D67-4DFF-B601-8F51116C13A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B467112-154A-4120-801F-D8135A6FAC84}" type="datetimeFigureOut">
              <a:rPr lang="en-US" smtClean="0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AEDAA1-AEEC-4AEE-8D02-46DF661D9C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B01ADA-4397-4433-9552-A4A12AA2DBAB}" type="datetimeFigureOut">
              <a:rPr lang="en-US" smtClean="0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E9DAE-8D85-48D8-9846-C70FE6A9A11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C7329E-B1B3-4E14-A9B5-933DDF6FF4FB}" type="datetimeFigureOut">
              <a:rPr lang="en-US" smtClean="0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66F70C-8E59-4E5F-AC8A-E7827C71F12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1071AF5A-E6F1-4447-AFC5-2B0E46315885}" type="datetimeFigureOut">
              <a:rPr lang="en-US" smtClean="0"/>
              <a:pPr>
                <a:defRPr/>
              </a:pPr>
              <a:t>10/3/2019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BF3E3ACE-5C6E-4848-8B9B-986166C50C5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loto@mosreg.ru" TargetMode="External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emf"/><Relationship Id="rId4" Type="http://schemas.openxmlformats.org/officeDocument/2006/relationships/package" Target="../embeddings/_________Microsoft_Word.docx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4975592" y="2949575"/>
            <a:ext cx="52181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2400" dirty="0" smtClean="0">
                <a:latin typeface="Times New Roman" pitchFamily="18" charset="0"/>
                <a:cs typeface="Times New Roman" pitchFamily="18" charset="0"/>
              </a:rPr>
              <a:t>洛托甲斯基市政府区的投资护照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9152060" y="431074"/>
            <a:ext cx="1800225" cy="87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 smtClean="0">
                <a:latin typeface="Franklin Gothic Book" panose="020B0503020102020204" pitchFamily="34" charset="0"/>
                <a:cs typeface="FrankRuehl" panose="020E0503060101010101" pitchFamily="34" charset="-79"/>
              </a:rPr>
              <a:t>         批准</a:t>
            </a:r>
            <a:endParaRPr lang="ru-RU" sz="1600" dirty="0">
              <a:latin typeface="Franklin Gothic Book" panose="020B0503020102020204" pitchFamily="34" charset="0"/>
              <a:cs typeface="FrankRuehl" panose="020E0503060101010101" pitchFamily="34" charset="-79"/>
            </a:endParaRPr>
          </a:p>
          <a:p>
            <a:pPr>
              <a:lnSpc>
                <a:spcPct val="150000"/>
              </a:lnSpc>
            </a:pPr>
            <a:r>
              <a:rPr lang="ru-RU" dirty="0" smtClean="0">
                <a:latin typeface="Calibri" pitchFamily="34" charset="0"/>
              </a:rPr>
              <a:t>___________</a:t>
            </a:r>
            <a:endParaRPr lang="ru-RU" dirty="0">
              <a:latin typeface="Calibri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66362" y="459154"/>
            <a:ext cx="22606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950823" y="351692"/>
            <a:ext cx="40233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2000" dirty="0" smtClean="0">
                <a:latin typeface="Times New Roman" pitchFamily="18" charset="0"/>
                <a:cs typeface="Times New Roman" pitchFamily="18" charset="0"/>
              </a:rPr>
              <a:t>洛托甲斯基市政府区的行政副主管    沙吉叶夫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60585" y="192088"/>
            <a:ext cx="10046677" cy="11366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投资远景块土地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554" name="Picture 3" descr="E:\Р\Инвестпаспорт\Свободные зу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808892" y="1464040"/>
            <a:ext cx="10316308" cy="5113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1563810" y="2154237"/>
            <a:ext cx="20361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洛托甲斯基市政府区政权</a:t>
            </a:r>
            <a:endParaRPr lang="ru-RU" sz="1100" dirty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3710110" y="2203939"/>
            <a:ext cx="1178414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50" dirty="0"/>
              <a:t>50:02:0040204:943 </a:t>
            </a: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 rot="10800000" flipV="1">
            <a:off x="5134706" y="2205009"/>
            <a:ext cx="114886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/>
              <a:t>市政财产</a:t>
            </a:r>
            <a:endParaRPr lang="ru-RU" sz="1400" dirty="0"/>
          </a:p>
        </p:txBody>
      </p:sp>
      <p:sp>
        <p:nvSpPr>
          <p:cNvPr id="23558" name="Text Box 7"/>
          <p:cNvSpPr txBox="1">
            <a:spLocks noChangeArrowheads="1"/>
          </p:cNvSpPr>
          <p:nvPr/>
        </p:nvSpPr>
        <p:spPr bwMode="auto">
          <a:xfrm>
            <a:off x="6646983" y="2110153"/>
            <a:ext cx="6213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50" dirty="0"/>
              <a:t>94564</a:t>
            </a:r>
            <a:r>
              <a:rPr lang="ru-RU" dirty="0"/>
              <a:t> </a:t>
            </a:r>
          </a:p>
        </p:txBody>
      </p:sp>
      <p:sp>
        <p:nvSpPr>
          <p:cNvPr id="23559" name="Text Box 8"/>
          <p:cNvSpPr txBox="1">
            <a:spLocks noChangeArrowheads="1"/>
          </p:cNvSpPr>
          <p:nvPr/>
        </p:nvSpPr>
        <p:spPr bwMode="auto">
          <a:xfrm>
            <a:off x="7550330" y="2115161"/>
            <a:ext cx="113646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/>
              <a:t>定居点的土地</a:t>
            </a:r>
            <a:endParaRPr lang="ru-RU" sz="1200" dirty="0"/>
          </a:p>
        </p:txBody>
      </p:sp>
      <p:sp>
        <p:nvSpPr>
          <p:cNvPr id="23560" name="Text Box 9"/>
          <p:cNvSpPr txBox="1">
            <a:spLocks noChangeArrowheads="1"/>
          </p:cNvSpPr>
          <p:nvPr/>
        </p:nvSpPr>
        <p:spPr bwMode="auto">
          <a:xfrm>
            <a:off x="8689487" y="2023331"/>
            <a:ext cx="11969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zh-CN" altLang="en-US" sz="1200" dirty="0" smtClean="0"/>
              <a:t>用于放置业务活动对象</a:t>
            </a:r>
            <a:endParaRPr lang="ru-RU" sz="1200" dirty="0"/>
          </a:p>
        </p:txBody>
      </p:sp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9843233" y="2072177"/>
            <a:ext cx="1270244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 smtClean="0">
                <a:latin typeface="Times New Roman" pitchFamily="18" charset="0"/>
                <a:cs typeface="Times New Roman" pitchFamily="18" charset="0"/>
              </a:rPr>
              <a:t>莫斯科州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zh-CN" altLang="en-US" sz="900" dirty="0" smtClean="0">
                <a:latin typeface="Times New Roman" pitchFamily="18" charset="0"/>
                <a:cs typeface="Times New Roman" pitchFamily="18" charset="0"/>
              </a:rPr>
              <a:t>洛托甲斯基区</a:t>
            </a:r>
            <a:r>
              <a:rPr lang="ru-RU" sz="850" dirty="0" smtClean="0"/>
              <a:t>, </a:t>
            </a:r>
            <a:endParaRPr lang="ru-RU" sz="850" dirty="0"/>
          </a:p>
          <a:p>
            <a:pPr algn="ctr"/>
            <a:r>
              <a:rPr lang="ru-RU" sz="850" dirty="0"/>
              <a:t>с.п. </a:t>
            </a:r>
            <a:r>
              <a:rPr lang="ru-RU" sz="850" dirty="0" err="1"/>
              <a:t>Ошейкинское</a:t>
            </a:r>
            <a:r>
              <a:rPr lang="ru-RU" sz="850" dirty="0"/>
              <a:t>, </a:t>
            </a:r>
          </a:p>
          <a:p>
            <a:pPr algn="ctr"/>
            <a:r>
              <a:rPr lang="ru-RU" sz="850" dirty="0"/>
              <a:t>д. Ушаково </a:t>
            </a:r>
          </a:p>
        </p:txBody>
      </p:sp>
      <p:sp>
        <p:nvSpPr>
          <p:cNvPr id="23562" name="Line 11"/>
          <p:cNvSpPr>
            <a:spLocks noChangeShapeType="1"/>
          </p:cNvSpPr>
          <p:nvPr/>
        </p:nvSpPr>
        <p:spPr bwMode="auto">
          <a:xfrm flipV="1">
            <a:off x="1289539" y="2814709"/>
            <a:ext cx="9835662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63" name="Text Box 12"/>
          <p:cNvSpPr txBox="1">
            <a:spLocks noChangeArrowheads="1"/>
          </p:cNvSpPr>
          <p:nvPr/>
        </p:nvSpPr>
        <p:spPr bwMode="auto">
          <a:xfrm>
            <a:off x="1540363" y="3024553"/>
            <a:ext cx="20820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洛托甲斯基市政府区政权</a:t>
            </a:r>
            <a:endParaRPr lang="ru-RU" sz="1100" dirty="0" smtClean="0"/>
          </a:p>
        </p:txBody>
      </p:sp>
      <p:sp>
        <p:nvSpPr>
          <p:cNvPr id="23564" name="Text Box 13"/>
          <p:cNvSpPr txBox="1">
            <a:spLocks noChangeArrowheads="1"/>
          </p:cNvSpPr>
          <p:nvPr/>
        </p:nvSpPr>
        <p:spPr bwMode="auto">
          <a:xfrm>
            <a:off x="3727939" y="3062044"/>
            <a:ext cx="1184030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50" dirty="0"/>
              <a:t>50:02:0040220:138 </a:t>
            </a:r>
          </a:p>
        </p:txBody>
      </p:sp>
      <p:sp>
        <p:nvSpPr>
          <p:cNvPr id="23565" name="Text Box 14"/>
          <p:cNvSpPr txBox="1">
            <a:spLocks noChangeArrowheads="1"/>
          </p:cNvSpPr>
          <p:nvPr/>
        </p:nvSpPr>
        <p:spPr bwMode="auto">
          <a:xfrm>
            <a:off x="5122984" y="2970946"/>
            <a:ext cx="11254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/>
              <a:t>菲分隔状态属性</a:t>
            </a:r>
            <a:endParaRPr lang="ru-RU" sz="1200" dirty="0"/>
          </a:p>
        </p:txBody>
      </p:sp>
      <p:sp>
        <p:nvSpPr>
          <p:cNvPr id="23566" name="Text Box 15"/>
          <p:cNvSpPr txBox="1">
            <a:spLocks noChangeArrowheads="1"/>
          </p:cNvSpPr>
          <p:nvPr/>
        </p:nvSpPr>
        <p:spPr bwMode="auto">
          <a:xfrm>
            <a:off x="6625247" y="3195638"/>
            <a:ext cx="489236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50" dirty="0"/>
              <a:t>10000</a:t>
            </a:r>
          </a:p>
        </p:txBody>
      </p:sp>
      <p:sp>
        <p:nvSpPr>
          <p:cNvPr id="23567" name="Text Box 16"/>
          <p:cNvSpPr txBox="1">
            <a:spLocks noChangeArrowheads="1"/>
          </p:cNvSpPr>
          <p:nvPr/>
        </p:nvSpPr>
        <p:spPr bwMode="auto">
          <a:xfrm>
            <a:off x="7573108" y="3106615"/>
            <a:ext cx="114886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/>
              <a:t>定居点的土地</a:t>
            </a:r>
            <a:endParaRPr lang="ru-RU" sz="1200" dirty="0" smtClean="0"/>
          </a:p>
        </p:txBody>
      </p:sp>
      <p:sp>
        <p:nvSpPr>
          <p:cNvPr id="23568" name="Text Box 17"/>
          <p:cNvSpPr txBox="1">
            <a:spLocks noChangeArrowheads="1"/>
          </p:cNvSpPr>
          <p:nvPr/>
        </p:nvSpPr>
        <p:spPr bwMode="auto">
          <a:xfrm>
            <a:off x="8853608" y="2930769"/>
            <a:ext cx="958607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/>
              <a:t>为建设一个购物和娱乐中心</a:t>
            </a:r>
            <a:endParaRPr lang="ru-RU" sz="850" dirty="0"/>
          </a:p>
        </p:txBody>
      </p:sp>
      <p:sp>
        <p:nvSpPr>
          <p:cNvPr id="23569" name="Text Box 18"/>
          <p:cNvSpPr txBox="1">
            <a:spLocks noChangeArrowheads="1"/>
          </p:cNvSpPr>
          <p:nvPr/>
        </p:nvSpPr>
        <p:spPr bwMode="auto">
          <a:xfrm>
            <a:off x="9863748" y="2942492"/>
            <a:ext cx="1202837" cy="500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 smtClean="0">
                <a:latin typeface="Times New Roman" pitchFamily="18" charset="0"/>
                <a:cs typeface="Times New Roman" pitchFamily="18" charset="0"/>
              </a:rPr>
              <a:t>莫斯科州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zh-CN" altLang="en-US" sz="900" dirty="0" smtClean="0">
                <a:latin typeface="Times New Roman" pitchFamily="18" charset="0"/>
                <a:cs typeface="Times New Roman" pitchFamily="18" charset="0"/>
              </a:rPr>
              <a:t>洛托甲斯基区</a:t>
            </a:r>
            <a:r>
              <a:rPr lang="ru-RU" sz="851" dirty="0" smtClean="0"/>
              <a:t>, </a:t>
            </a:r>
            <a:endParaRPr lang="ru-RU" sz="851" dirty="0"/>
          </a:p>
          <a:p>
            <a:pPr algn="ctr"/>
            <a:r>
              <a:rPr lang="ru-RU" sz="851" dirty="0"/>
              <a:t>п. Кировский </a:t>
            </a:r>
          </a:p>
        </p:txBody>
      </p:sp>
      <p:sp>
        <p:nvSpPr>
          <p:cNvPr id="23570" name="Line 19"/>
          <p:cNvSpPr>
            <a:spLocks noChangeShapeType="1"/>
          </p:cNvSpPr>
          <p:nvPr/>
        </p:nvSpPr>
        <p:spPr bwMode="auto">
          <a:xfrm flipV="1">
            <a:off x="1277814" y="3927224"/>
            <a:ext cx="9847386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3571" name="Text Box 20"/>
          <p:cNvSpPr txBox="1">
            <a:spLocks noChangeArrowheads="1"/>
          </p:cNvSpPr>
          <p:nvPr/>
        </p:nvSpPr>
        <p:spPr bwMode="auto">
          <a:xfrm>
            <a:off x="1591336" y="4112098"/>
            <a:ext cx="1877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洛托甲斯基市政府区政权</a:t>
            </a:r>
            <a:endParaRPr lang="ru-RU" sz="1100" dirty="0" smtClean="0"/>
          </a:p>
        </p:txBody>
      </p:sp>
      <p:sp>
        <p:nvSpPr>
          <p:cNvPr id="23572" name="Text Box 21"/>
          <p:cNvSpPr txBox="1">
            <a:spLocks noChangeArrowheads="1"/>
          </p:cNvSpPr>
          <p:nvPr/>
        </p:nvSpPr>
        <p:spPr bwMode="auto">
          <a:xfrm>
            <a:off x="3732579" y="4128843"/>
            <a:ext cx="1192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50" dirty="0" smtClean="0"/>
              <a:t>50:02:0010410:129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3573" name="Text Box 22"/>
          <p:cNvSpPr txBox="1">
            <a:spLocks noChangeArrowheads="1"/>
          </p:cNvSpPr>
          <p:nvPr/>
        </p:nvSpPr>
        <p:spPr bwMode="auto">
          <a:xfrm>
            <a:off x="5096362" y="4021014"/>
            <a:ext cx="115203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/>
              <a:t>菲分隔状态属性</a:t>
            </a:r>
            <a:endParaRPr lang="ru-RU" sz="1100" dirty="0" smtClean="0"/>
          </a:p>
        </p:txBody>
      </p:sp>
      <p:sp>
        <p:nvSpPr>
          <p:cNvPr id="23574" name="Text Box 23"/>
          <p:cNvSpPr txBox="1">
            <a:spLocks noChangeArrowheads="1"/>
          </p:cNvSpPr>
          <p:nvPr/>
        </p:nvSpPr>
        <p:spPr bwMode="auto">
          <a:xfrm>
            <a:off x="6670430" y="4149969"/>
            <a:ext cx="621323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850" dirty="0" smtClean="0"/>
              <a:t>7640 </a:t>
            </a:r>
            <a:endParaRPr lang="ru-RU" sz="850" dirty="0"/>
          </a:p>
        </p:txBody>
      </p:sp>
      <p:sp>
        <p:nvSpPr>
          <p:cNvPr id="23575" name="Text Box 24"/>
          <p:cNvSpPr txBox="1">
            <a:spLocks noChangeArrowheads="1"/>
          </p:cNvSpPr>
          <p:nvPr/>
        </p:nvSpPr>
        <p:spPr bwMode="auto">
          <a:xfrm>
            <a:off x="7573155" y="4084638"/>
            <a:ext cx="11079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/>
              <a:t>定居点的土地</a:t>
            </a:r>
            <a:endParaRPr lang="ru-RU" sz="1200" dirty="0" smtClean="0"/>
          </a:p>
        </p:txBody>
      </p:sp>
      <p:sp>
        <p:nvSpPr>
          <p:cNvPr id="23576" name="Text Box 25"/>
          <p:cNvSpPr txBox="1">
            <a:spLocks noChangeArrowheads="1"/>
          </p:cNvSpPr>
          <p:nvPr/>
        </p:nvSpPr>
        <p:spPr bwMode="auto">
          <a:xfrm>
            <a:off x="8785458" y="4082684"/>
            <a:ext cx="11079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/>
              <a:t>用于农业生产</a:t>
            </a:r>
            <a:endParaRPr lang="ru-RU" sz="1200" dirty="0"/>
          </a:p>
        </p:txBody>
      </p:sp>
      <p:sp>
        <p:nvSpPr>
          <p:cNvPr id="23577" name="Text Box 26"/>
          <p:cNvSpPr txBox="1">
            <a:spLocks noChangeArrowheads="1"/>
          </p:cNvSpPr>
          <p:nvPr/>
        </p:nvSpPr>
        <p:spPr bwMode="auto">
          <a:xfrm>
            <a:off x="9851051" y="3950677"/>
            <a:ext cx="1356211" cy="761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 smtClean="0">
                <a:latin typeface="Times New Roman" pitchFamily="18" charset="0"/>
                <a:cs typeface="Times New Roman" pitchFamily="18" charset="0"/>
              </a:rPr>
              <a:t>莫斯科州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zh-CN" altLang="en-US" sz="900" dirty="0" smtClean="0">
                <a:latin typeface="Times New Roman" pitchFamily="18" charset="0"/>
                <a:cs typeface="Times New Roman" pitchFamily="18" charset="0"/>
              </a:rPr>
              <a:t>洛托甲斯基区</a:t>
            </a:r>
            <a:r>
              <a:rPr lang="ru-RU" sz="850" dirty="0" smtClean="0"/>
              <a:t>, </a:t>
            </a:r>
            <a:endParaRPr lang="ru-RU" sz="850" dirty="0"/>
          </a:p>
          <a:p>
            <a:pPr algn="ctr"/>
            <a:r>
              <a:rPr lang="ru-RU" sz="850" dirty="0" smtClean="0"/>
              <a:t>сельское поселение </a:t>
            </a:r>
          </a:p>
          <a:p>
            <a:pPr algn="ctr"/>
            <a:r>
              <a:rPr lang="ru-RU" sz="850" dirty="0" err="1" smtClean="0"/>
              <a:t>Микулинское</a:t>
            </a:r>
            <a:r>
              <a:rPr lang="ru-RU" sz="850" dirty="0" smtClean="0"/>
              <a:t>, </a:t>
            </a:r>
            <a:r>
              <a:rPr lang="ru-RU" sz="850" dirty="0" err="1" smtClean="0"/>
              <a:t>д.Могильцы</a:t>
            </a:r>
            <a:endParaRPr lang="ru-RU" sz="850" dirty="0"/>
          </a:p>
        </p:txBody>
      </p:sp>
      <p:sp>
        <p:nvSpPr>
          <p:cNvPr id="23578" name="Line 27"/>
          <p:cNvSpPr>
            <a:spLocks noChangeShapeType="1"/>
          </p:cNvSpPr>
          <p:nvPr/>
        </p:nvSpPr>
        <p:spPr bwMode="auto">
          <a:xfrm flipH="1">
            <a:off x="1289536" y="4690403"/>
            <a:ext cx="9835664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3579" name="Text Box 28"/>
          <p:cNvSpPr txBox="1">
            <a:spLocks noChangeArrowheads="1"/>
          </p:cNvSpPr>
          <p:nvPr/>
        </p:nvSpPr>
        <p:spPr bwMode="auto">
          <a:xfrm>
            <a:off x="1630046" y="4893530"/>
            <a:ext cx="18774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洛托甲斯基市政府区政权</a:t>
            </a:r>
            <a:endParaRPr lang="ru-RU" sz="1100" dirty="0" smtClean="0"/>
          </a:p>
        </p:txBody>
      </p:sp>
      <p:sp>
        <p:nvSpPr>
          <p:cNvPr id="23580" name="Text Box 29"/>
          <p:cNvSpPr txBox="1">
            <a:spLocks noChangeArrowheads="1"/>
          </p:cNvSpPr>
          <p:nvPr/>
        </p:nvSpPr>
        <p:spPr bwMode="auto">
          <a:xfrm>
            <a:off x="3721832" y="4942378"/>
            <a:ext cx="1159292" cy="223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50" dirty="0"/>
              <a:t>50:02:0030201:205 </a:t>
            </a:r>
          </a:p>
        </p:txBody>
      </p:sp>
      <p:sp>
        <p:nvSpPr>
          <p:cNvPr id="23581" name="Text Box 30"/>
          <p:cNvSpPr txBox="1">
            <a:spLocks noChangeArrowheads="1"/>
          </p:cNvSpPr>
          <p:nvPr/>
        </p:nvSpPr>
        <p:spPr bwMode="auto">
          <a:xfrm>
            <a:off x="5229220" y="4927723"/>
            <a:ext cx="90281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400" dirty="0" smtClean="0"/>
              <a:t>市政财产</a:t>
            </a:r>
            <a:endParaRPr lang="ru-RU" sz="1400" dirty="0" smtClean="0"/>
          </a:p>
        </p:txBody>
      </p:sp>
      <p:sp>
        <p:nvSpPr>
          <p:cNvPr id="23582" name="Text Box 31"/>
          <p:cNvSpPr txBox="1">
            <a:spLocks noChangeArrowheads="1"/>
          </p:cNvSpPr>
          <p:nvPr/>
        </p:nvSpPr>
        <p:spPr bwMode="auto">
          <a:xfrm>
            <a:off x="6628180" y="4970584"/>
            <a:ext cx="5806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850" dirty="0"/>
              <a:t>78700</a:t>
            </a:r>
            <a:r>
              <a:rPr lang="ru-RU" sz="1200" dirty="0"/>
              <a:t> </a:t>
            </a:r>
          </a:p>
        </p:txBody>
      </p:sp>
      <p:sp>
        <p:nvSpPr>
          <p:cNvPr id="23583" name="Text Box 32"/>
          <p:cNvSpPr txBox="1">
            <a:spLocks noChangeArrowheads="1"/>
          </p:cNvSpPr>
          <p:nvPr/>
        </p:nvSpPr>
        <p:spPr bwMode="auto">
          <a:xfrm>
            <a:off x="7565914" y="4987316"/>
            <a:ext cx="110799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/>
              <a:t>定居点的土地</a:t>
            </a:r>
            <a:endParaRPr lang="ru-RU" sz="1200" dirty="0" smtClean="0"/>
          </a:p>
        </p:txBody>
      </p:sp>
      <p:sp>
        <p:nvSpPr>
          <p:cNvPr id="23584" name="Text Box 33"/>
          <p:cNvSpPr txBox="1">
            <a:spLocks noChangeArrowheads="1"/>
          </p:cNvSpPr>
          <p:nvPr/>
        </p:nvSpPr>
        <p:spPr bwMode="auto">
          <a:xfrm>
            <a:off x="8752114" y="4788023"/>
            <a:ext cx="11234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/>
              <a:t>为复杂的住宅发展</a:t>
            </a:r>
            <a:endParaRPr lang="ru-RU" sz="1200" dirty="0"/>
          </a:p>
        </p:txBody>
      </p:sp>
      <p:sp>
        <p:nvSpPr>
          <p:cNvPr id="23585" name="Text Box 34"/>
          <p:cNvSpPr txBox="1">
            <a:spLocks noChangeArrowheads="1"/>
          </p:cNvSpPr>
          <p:nvPr/>
        </p:nvSpPr>
        <p:spPr bwMode="auto">
          <a:xfrm>
            <a:off x="9861799" y="4818183"/>
            <a:ext cx="1286849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900" dirty="0" smtClean="0">
                <a:latin typeface="Times New Roman" pitchFamily="18" charset="0"/>
                <a:cs typeface="Times New Roman" pitchFamily="18" charset="0"/>
              </a:rPr>
              <a:t>莫斯科州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zh-CN" altLang="en-US" sz="900" dirty="0" smtClean="0">
                <a:latin typeface="Times New Roman" pitchFamily="18" charset="0"/>
                <a:cs typeface="Times New Roman" pitchFamily="18" charset="0"/>
              </a:rPr>
              <a:t>洛托甲斯基区</a:t>
            </a:r>
            <a:r>
              <a:rPr lang="ru-RU" sz="850" dirty="0" smtClean="0"/>
              <a:t>,  </a:t>
            </a:r>
            <a:endParaRPr lang="ru-RU" sz="850" dirty="0"/>
          </a:p>
          <a:p>
            <a:pPr algn="ctr"/>
            <a:r>
              <a:rPr lang="ru-RU" sz="850" dirty="0"/>
              <a:t>п. Лотошино, вблизи</a:t>
            </a:r>
          </a:p>
          <a:p>
            <a:pPr algn="ctr"/>
            <a:r>
              <a:rPr lang="ru-RU" sz="850" dirty="0"/>
              <a:t> ул. Западная, север-</a:t>
            </a:r>
          </a:p>
          <a:p>
            <a:pPr algn="ctr"/>
            <a:r>
              <a:rPr lang="ru-RU" sz="850" dirty="0"/>
              <a:t>нее</a:t>
            </a:r>
          </a:p>
          <a:p>
            <a:pPr algn="ctr"/>
            <a:r>
              <a:rPr lang="ru-RU" sz="850" dirty="0"/>
              <a:t> ул. Центральная </a:t>
            </a:r>
          </a:p>
        </p:txBody>
      </p:sp>
      <p:sp>
        <p:nvSpPr>
          <p:cNvPr id="23586" name="Line 35"/>
          <p:cNvSpPr>
            <a:spLocks noChangeShapeType="1"/>
          </p:cNvSpPr>
          <p:nvPr/>
        </p:nvSpPr>
        <p:spPr bwMode="auto">
          <a:xfrm flipV="1">
            <a:off x="1301261" y="5933047"/>
            <a:ext cx="9835662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500553" y="6036604"/>
            <a:ext cx="21804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洛托甲斯基市政府区政权</a:t>
            </a:r>
            <a:endParaRPr lang="ru-RU" sz="1100" dirty="0" smtClean="0"/>
          </a:p>
        </p:txBody>
      </p:sp>
      <p:sp>
        <p:nvSpPr>
          <p:cNvPr id="37" name="Прямоугольник 36"/>
          <p:cNvSpPr/>
          <p:nvPr/>
        </p:nvSpPr>
        <p:spPr>
          <a:xfrm>
            <a:off x="3743713" y="6116488"/>
            <a:ext cx="1128835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50" dirty="0" smtClean="0"/>
              <a:t>50:02:0030102:901</a:t>
            </a:r>
            <a:endParaRPr lang="ru-RU" sz="85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5111262" y="6048327"/>
            <a:ext cx="113713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/>
              <a:t>市政财产</a:t>
            </a:r>
            <a:endParaRPr lang="ru-RU" sz="1400" dirty="0" smtClean="0"/>
          </a:p>
        </p:txBody>
      </p:sp>
      <p:sp>
        <p:nvSpPr>
          <p:cNvPr id="39" name="Прямоугольник 38"/>
          <p:cNvSpPr/>
          <p:nvPr/>
        </p:nvSpPr>
        <p:spPr>
          <a:xfrm>
            <a:off x="6691252" y="6139934"/>
            <a:ext cx="489236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50" dirty="0" smtClean="0"/>
              <a:t>20000</a:t>
            </a:r>
            <a:endParaRPr lang="ru-RU" sz="85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7596554" y="6003613"/>
            <a:ext cx="996462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050" dirty="0" smtClean="0"/>
              <a:t>定居点的土地</a:t>
            </a:r>
            <a:endParaRPr lang="ru-RU" sz="1050" dirty="0" smtClean="0"/>
          </a:p>
        </p:txBody>
      </p:sp>
      <p:sp>
        <p:nvSpPr>
          <p:cNvPr id="42" name="Прямоугольник 41"/>
          <p:cNvSpPr/>
          <p:nvPr/>
        </p:nvSpPr>
        <p:spPr>
          <a:xfrm>
            <a:off x="8768859" y="5968443"/>
            <a:ext cx="11371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 smtClean="0"/>
              <a:t>公共服务</a:t>
            </a:r>
            <a:endParaRPr lang="ru-RU" sz="16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9941170" y="5896709"/>
            <a:ext cx="1312983" cy="5001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00" dirty="0" smtClean="0">
                <a:latin typeface="Times New Roman" pitchFamily="18" charset="0"/>
                <a:cs typeface="Times New Roman" pitchFamily="18" charset="0"/>
              </a:rPr>
              <a:t>莫斯科州</a:t>
            </a:r>
            <a:r>
              <a:rPr lang="ru-RU" altLang="ru-RU" sz="900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zh-CN" altLang="en-US" sz="900" dirty="0" smtClean="0">
                <a:latin typeface="Times New Roman" pitchFamily="18" charset="0"/>
                <a:cs typeface="Times New Roman" pitchFamily="18" charset="0"/>
              </a:rPr>
              <a:t>洛托甲斯基区</a:t>
            </a:r>
            <a:r>
              <a:rPr lang="ru-RU" sz="850" dirty="0" smtClean="0"/>
              <a:t>, р.п. Лотошино, ул. Ветеринарная</a:t>
            </a:r>
            <a:endParaRPr lang="ru-RU" sz="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>
          <a:xfrm>
            <a:off x="1125415" y="403225"/>
            <a:ext cx="9941169" cy="11858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ctr"/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投资远景块土地</a:t>
            </a:r>
            <a: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b="1" dirty="0" smtClean="0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24578" name="Picture 3" descr="E:\Р\Инвестпаспорт\Свободные зу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749911" y="1744541"/>
            <a:ext cx="10512425" cy="4541838"/>
          </a:xfrm>
        </p:spPr>
      </p:pic>
      <p:sp>
        <p:nvSpPr>
          <p:cNvPr id="24586" name="Line 12"/>
          <p:cNvSpPr>
            <a:spLocks noChangeShapeType="1"/>
          </p:cNvSpPr>
          <p:nvPr/>
        </p:nvSpPr>
        <p:spPr bwMode="auto">
          <a:xfrm flipV="1">
            <a:off x="1055077" y="3270735"/>
            <a:ext cx="10175631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589" name="Text Box 16"/>
          <p:cNvSpPr txBox="1">
            <a:spLocks noChangeArrowheads="1"/>
          </p:cNvSpPr>
          <p:nvPr/>
        </p:nvSpPr>
        <p:spPr bwMode="auto">
          <a:xfrm rot="10800000" flipV="1">
            <a:off x="5360132" y="3510006"/>
            <a:ext cx="757238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24590" name="Text Box 17"/>
          <p:cNvSpPr txBox="1">
            <a:spLocks noChangeArrowheads="1"/>
          </p:cNvSpPr>
          <p:nvPr/>
        </p:nvSpPr>
        <p:spPr bwMode="auto">
          <a:xfrm rot="10800000" flipV="1">
            <a:off x="6639902" y="3628946"/>
            <a:ext cx="56356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000" dirty="0" smtClean="0"/>
              <a:t> </a:t>
            </a:r>
            <a:endParaRPr lang="ru-RU" sz="1000" dirty="0"/>
          </a:p>
        </p:txBody>
      </p:sp>
      <p:sp>
        <p:nvSpPr>
          <p:cNvPr id="24594" name="Line 21"/>
          <p:cNvSpPr>
            <a:spLocks noChangeShapeType="1"/>
          </p:cNvSpPr>
          <p:nvPr/>
        </p:nvSpPr>
        <p:spPr bwMode="auto">
          <a:xfrm flipV="1">
            <a:off x="1090247" y="4478212"/>
            <a:ext cx="10175630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dirty="0"/>
          </a:p>
        </p:txBody>
      </p:sp>
      <p:sp>
        <p:nvSpPr>
          <p:cNvPr id="24596" name="Text Box 23"/>
          <p:cNvSpPr txBox="1">
            <a:spLocks noChangeArrowheads="1"/>
          </p:cNvSpPr>
          <p:nvPr/>
        </p:nvSpPr>
        <p:spPr bwMode="auto">
          <a:xfrm>
            <a:off x="3593855" y="4614374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4602" name="Line 29"/>
          <p:cNvSpPr>
            <a:spLocks noChangeShapeType="1"/>
          </p:cNvSpPr>
          <p:nvPr/>
        </p:nvSpPr>
        <p:spPr bwMode="auto">
          <a:xfrm>
            <a:off x="1079500" y="61087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4603" name="Line 30"/>
          <p:cNvSpPr>
            <a:spLocks noChangeShapeType="1"/>
          </p:cNvSpPr>
          <p:nvPr/>
        </p:nvSpPr>
        <p:spPr bwMode="auto">
          <a:xfrm flipV="1">
            <a:off x="1043354" y="5527627"/>
            <a:ext cx="10222523" cy="4571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3681046" y="2508738"/>
            <a:ext cx="127781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50" dirty="0" smtClean="0"/>
              <a:t>50:02:0040110:221</a:t>
            </a:r>
          </a:p>
          <a:p>
            <a:endParaRPr lang="ru-RU" dirty="0"/>
          </a:p>
        </p:txBody>
      </p:sp>
      <p:sp>
        <p:nvSpPr>
          <p:cNvPr id="31" name="TextBox 30"/>
          <p:cNvSpPr txBox="1"/>
          <p:nvPr/>
        </p:nvSpPr>
        <p:spPr>
          <a:xfrm>
            <a:off x="5052646" y="2438401"/>
            <a:ext cx="12778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/>
              <a:t>菲分隔状态属性</a:t>
            </a:r>
            <a:endParaRPr lang="ru-RU" sz="1100" dirty="0" smtClean="0"/>
          </a:p>
        </p:txBody>
      </p:sp>
      <p:sp>
        <p:nvSpPr>
          <p:cNvPr id="32" name="TextBox 31"/>
          <p:cNvSpPr txBox="1"/>
          <p:nvPr/>
        </p:nvSpPr>
        <p:spPr>
          <a:xfrm>
            <a:off x="6658707" y="2485292"/>
            <a:ext cx="537327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50" dirty="0" smtClean="0"/>
              <a:t>15000</a:t>
            </a:r>
          </a:p>
          <a:p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7589520" y="2403232"/>
            <a:ext cx="1201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200" dirty="0" smtClean="0"/>
              <a:t>定居点的土地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8909538" y="2332892"/>
            <a:ext cx="100380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 smtClean="0"/>
              <a:t>容纳一个室内溜冰场</a:t>
            </a:r>
            <a:endParaRPr lang="ru-RU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10105293" y="2297724"/>
            <a:ext cx="1090363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50" dirty="0" smtClean="0"/>
              <a:t>Московская область, Лотошинский муниципальный район, п. Кировский</a:t>
            </a:r>
            <a:endParaRPr lang="ru-RU" sz="850" dirty="0"/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1066800" y="6236677"/>
            <a:ext cx="10245969" cy="468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 rot="10800000" flipV="1">
            <a:off x="1324707" y="2484579"/>
            <a:ext cx="209842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洛托甲斯基市政府区政权</a:t>
            </a:r>
            <a:endParaRPr lang="ru-RU" sz="1100" dirty="0" smtClean="0"/>
          </a:p>
        </p:txBody>
      </p:sp>
      <p:sp>
        <p:nvSpPr>
          <p:cNvPr id="39" name="Прямоугольник 38"/>
          <p:cNvSpPr/>
          <p:nvPr/>
        </p:nvSpPr>
        <p:spPr>
          <a:xfrm rot="10800000" flipV="1">
            <a:off x="1324709" y="3575283"/>
            <a:ext cx="20515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洛托甲斯基市政府区政权</a:t>
            </a:r>
            <a:endParaRPr lang="ru-RU" sz="1100" dirty="0" smtClean="0"/>
          </a:p>
        </p:txBody>
      </p:sp>
      <p:sp>
        <p:nvSpPr>
          <p:cNvPr id="40" name="Прямоугольник 39"/>
          <p:cNvSpPr/>
          <p:nvPr/>
        </p:nvSpPr>
        <p:spPr>
          <a:xfrm rot="10800000" flipV="1">
            <a:off x="3681046" y="3687440"/>
            <a:ext cx="1312983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" dirty="0" smtClean="0"/>
              <a:t>50:02:0030204:255</a:t>
            </a:r>
            <a:endParaRPr lang="ru-RU" sz="850" dirty="0"/>
          </a:p>
        </p:txBody>
      </p:sp>
      <p:sp>
        <p:nvSpPr>
          <p:cNvPr id="41" name="Прямоугольник 40"/>
          <p:cNvSpPr/>
          <p:nvPr/>
        </p:nvSpPr>
        <p:spPr>
          <a:xfrm rot="10800000" flipV="1">
            <a:off x="6529752" y="3669122"/>
            <a:ext cx="750277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" dirty="0" smtClean="0"/>
              <a:t>27900</a:t>
            </a:r>
            <a:endParaRPr lang="ru-RU" sz="850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7615646" y="3493476"/>
            <a:ext cx="115321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/>
              <a:t>定居点的土地</a:t>
            </a:r>
            <a:endParaRPr lang="ru-RU" sz="1200" dirty="0" smtClean="0"/>
          </a:p>
        </p:txBody>
      </p:sp>
      <p:sp>
        <p:nvSpPr>
          <p:cNvPr id="43" name="Прямоугольник 42"/>
          <p:cNvSpPr/>
          <p:nvPr/>
        </p:nvSpPr>
        <p:spPr>
          <a:xfrm>
            <a:off x="8862647" y="3458307"/>
            <a:ext cx="11488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/>
              <a:t>对于服装市场的建设</a:t>
            </a:r>
            <a:endParaRPr lang="ru-RU" sz="1400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10105292" y="3399693"/>
            <a:ext cx="1078523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" dirty="0" smtClean="0"/>
              <a:t>Московская обл., р-н Лотошинский, п. Лотошино, Раменское шоссе</a:t>
            </a:r>
            <a:endParaRPr lang="ru-RU" sz="85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5076092" y="3458307"/>
            <a:ext cx="124264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/>
              <a:t>菲分隔状态属性</a:t>
            </a:r>
            <a:endParaRPr lang="ru-RU" sz="1100" dirty="0" smtClean="0"/>
          </a:p>
        </p:txBody>
      </p:sp>
      <p:sp>
        <p:nvSpPr>
          <p:cNvPr id="26" name="Прямоугольник 25"/>
          <p:cNvSpPr/>
          <p:nvPr/>
        </p:nvSpPr>
        <p:spPr>
          <a:xfrm>
            <a:off x="1289539" y="4729718"/>
            <a:ext cx="21570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洛托甲斯基市政府区政权</a:t>
            </a:r>
            <a:endParaRPr lang="ru-RU" sz="1100" dirty="0" smtClean="0"/>
          </a:p>
        </p:txBody>
      </p:sp>
      <p:sp>
        <p:nvSpPr>
          <p:cNvPr id="27" name="Прямоугольник 26"/>
          <p:cNvSpPr/>
          <p:nvPr/>
        </p:nvSpPr>
        <p:spPr>
          <a:xfrm>
            <a:off x="3669323" y="4818185"/>
            <a:ext cx="1336431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" dirty="0" smtClean="0"/>
              <a:t>50:02:0030204:797</a:t>
            </a:r>
            <a:endParaRPr lang="ru-RU" sz="850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52645" y="4654063"/>
            <a:ext cx="1289539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/>
              <a:t>菲分隔状态属性</a:t>
            </a:r>
            <a:endParaRPr lang="ru-RU" sz="1100" dirty="0" smtClean="0"/>
          </a:p>
        </p:txBody>
      </p:sp>
      <p:sp>
        <p:nvSpPr>
          <p:cNvPr id="29" name="Прямоугольник 28"/>
          <p:cNvSpPr/>
          <p:nvPr/>
        </p:nvSpPr>
        <p:spPr>
          <a:xfrm>
            <a:off x="6679528" y="4815441"/>
            <a:ext cx="537327" cy="223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" dirty="0" smtClean="0"/>
              <a:t>10000</a:t>
            </a:r>
            <a:endParaRPr lang="ru-RU" sz="850" dirty="0"/>
          </a:p>
        </p:txBody>
      </p:sp>
      <p:sp>
        <p:nvSpPr>
          <p:cNvPr id="36" name="Прямоугольник 35"/>
          <p:cNvSpPr/>
          <p:nvPr/>
        </p:nvSpPr>
        <p:spPr>
          <a:xfrm>
            <a:off x="7643788" y="4674550"/>
            <a:ext cx="11079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200" dirty="0" smtClean="0"/>
              <a:t>定居点的土地</a:t>
            </a:r>
            <a:endParaRPr lang="ru-RU" sz="1200" dirty="0" smtClean="0"/>
          </a:p>
        </p:txBody>
      </p:sp>
      <p:sp>
        <p:nvSpPr>
          <p:cNvPr id="45" name="Прямоугольник 44"/>
          <p:cNvSpPr/>
          <p:nvPr/>
        </p:nvSpPr>
        <p:spPr>
          <a:xfrm>
            <a:off x="8827477" y="4686273"/>
            <a:ext cx="119578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400" dirty="0" smtClean="0"/>
              <a:t>道路运输</a:t>
            </a:r>
            <a:endParaRPr lang="ru-RU" sz="1400" dirty="0"/>
          </a:p>
        </p:txBody>
      </p:sp>
      <p:sp>
        <p:nvSpPr>
          <p:cNvPr id="46" name="Прямоугольник 45"/>
          <p:cNvSpPr/>
          <p:nvPr/>
        </p:nvSpPr>
        <p:spPr>
          <a:xfrm>
            <a:off x="9964616" y="4641559"/>
            <a:ext cx="13129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" dirty="0" smtClean="0"/>
              <a:t>Московская обл., р-н Лотошинский, п. Лотошино, Раменское шоссе</a:t>
            </a:r>
            <a:endParaRPr lang="ru-RU" sz="850" dirty="0"/>
          </a:p>
        </p:txBody>
      </p:sp>
      <p:sp>
        <p:nvSpPr>
          <p:cNvPr id="47" name="Прямоугольник 46"/>
          <p:cNvSpPr/>
          <p:nvPr/>
        </p:nvSpPr>
        <p:spPr>
          <a:xfrm>
            <a:off x="1324708" y="5673189"/>
            <a:ext cx="21101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洛托甲斯基市政府区政权</a:t>
            </a:r>
            <a:endParaRPr lang="ru-RU" sz="1100" dirty="0" smtClean="0"/>
          </a:p>
        </p:txBody>
      </p:sp>
      <p:sp>
        <p:nvSpPr>
          <p:cNvPr id="48" name="Прямоугольник 47"/>
          <p:cNvSpPr/>
          <p:nvPr/>
        </p:nvSpPr>
        <p:spPr>
          <a:xfrm>
            <a:off x="3872665" y="5776519"/>
            <a:ext cx="1007007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50" dirty="0" smtClean="0"/>
              <a:t>50:02:0040408:1</a:t>
            </a:r>
            <a:endParaRPr lang="ru-RU" sz="850" dirty="0"/>
          </a:p>
        </p:txBody>
      </p:sp>
      <p:sp>
        <p:nvSpPr>
          <p:cNvPr id="49" name="Прямоугольник 48"/>
          <p:cNvSpPr/>
          <p:nvPr/>
        </p:nvSpPr>
        <p:spPr>
          <a:xfrm>
            <a:off x="5111262" y="5665821"/>
            <a:ext cx="118403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100" dirty="0" smtClean="0"/>
              <a:t>菲分隔状态属性</a:t>
            </a:r>
            <a:endParaRPr lang="ru-RU" sz="1100" dirty="0" smtClean="0"/>
          </a:p>
        </p:txBody>
      </p:sp>
      <p:sp>
        <p:nvSpPr>
          <p:cNvPr id="50" name="Прямоугольник 49"/>
          <p:cNvSpPr/>
          <p:nvPr/>
        </p:nvSpPr>
        <p:spPr>
          <a:xfrm>
            <a:off x="6679527" y="5753073"/>
            <a:ext cx="550151" cy="223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850" dirty="0" smtClean="0"/>
              <a:t>366000</a:t>
            </a:r>
            <a:endParaRPr lang="ru-RU" sz="850" dirty="0"/>
          </a:p>
        </p:txBody>
      </p:sp>
      <p:sp>
        <p:nvSpPr>
          <p:cNvPr id="51" name="Прямоугольник 50"/>
          <p:cNvSpPr/>
          <p:nvPr/>
        </p:nvSpPr>
        <p:spPr>
          <a:xfrm>
            <a:off x="7535314" y="5545015"/>
            <a:ext cx="1292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/>
              <a:t>工业用地能源交通通信无线电广播</a:t>
            </a:r>
            <a:r>
              <a:rPr lang="ru-RU" sz="850" dirty="0" smtClean="0"/>
              <a:t>.</a:t>
            </a:r>
            <a:endParaRPr lang="ru-RU" sz="85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8908869" y="5506886"/>
            <a:ext cx="1161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 smtClean="0"/>
              <a:t>对于建设花园房，体育和娱乐设施</a:t>
            </a:r>
            <a:endParaRPr lang="ru-RU" sz="1200" dirty="0"/>
          </a:p>
        </p:txBody>
      </p:sp>
      <p:sp>
        <p:nvSpPr>
          <p:cNvPr id="54" name="Прямоугольник 53"/>
          <p:cNvSpPr/>
          <p:nvPr/>
        </p:nvSpPr>
        <p:spPr>
          <a:xfrm>
            <a:off x="10011508" y="5626297"/>
            <a:ext cx="1312985" cy="484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50" dirty="0" smtClean="0"/>
              <a:t>обл. Московская, р-н Лотошинский, южнее д.Ошейкино</a:t>
            </a:r>
            <a:endParaRPr lang="ru-RU" sz="8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3" descr="E:\Р\Инвестпаспорт\Информация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72594" y="397944"/>
            <a:ext cx="1045845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Text Box 3"/>
          <p:cNvSpPr txBox="1">
            <a:spLocks noChangeArrowheads="1"/>
          </p:cNvSpPr>
          <p:nvPr/>
        </p:nvSpPr>
        <p:spPr bwMode="auto">
          <a:xfrm>
            <a:off x="3399113" y="862383"/>
            <a:ext cx="141577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洛托甲斯基市政府</a:t>
            </a:r>
            <a:endParaRPr lang="ru-RU" sz="1200" dirty="0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4100879" y="1082798"/>
            <a:ext cx="344838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dirty="0"/>
              <a:t>143800, </a:t>
            </a:r>
            <a:r>
              <a:rPr lang="zh-CN" altLang="en-US" sz="1600" dirty="0" smtClean="0"/>
              <a:t>莫斯科州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洛托甲斯基市政府区</a:t>
            </a:r>
            <a:endParaRPr lang="ru-RU" dirty="0"/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4134094" y="1395169"/>
            <a:ext cx="248978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1600" dirty="0" smtClean="0"/>
              <a:t>洛托甲诺镇</a:t>
            </a:r>
            <a:r>
              <a:rPr lang="ru-RU" sz="1600" dirty="0" smtClean="0"/>
              <a:t>, </a:t>
            </a:r>
            <a:r>
              <a:rPr lang="zh-CN" altLang="en-US" sz="1600" dirty="0" smtClean="0"/>
              <a:t>中心街，</a:t>
            </a:r>
            <a:r>
              <a:rPr lang="ru-RU" sz="1600" dirty="0" smtClean="0"/>
              <a:t>18</a:t>
            </a:r>
            <a:r>
              <a:rPr lang="ru-RU" sz="1600" dirty="0"/>
              <a:t>. </a:t>
            </a:r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1851025" y="1928813"/>
            <a:ext cx="160492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 err="1"/>
              <a:t>Долгасова</a:t>
            </a:r>
            <a:r>
              <a:rPr lang="ru-RU" sz="1100" dirty="0"/>
              <a:t> Екатерина</a:t>
            </a:r>
          </a:p>
          <a:p>
            <a:r>
              <a:rPr lang="ru-RU" sz="1100" dirty="0"/>
              <a:t>Леонидовна</a:t>
            </a:r>
          </a:p>
        </p:txBody>
      </p:sp>
      <p:sp>
        <p:nvSpPr>
          <p:cNvPr id="25606" name="Text Box 7"/>
          <p:cNvSpPr txBox="1">
            <a:spLocks noChangeArrowheads="1"/>
          </p:cNvSpPr>
          <p:nvPr/>
        </p:nvSpPr>
        <p:spPr bwMode="auto">
          <a:xfrm>
            <a:off x="4571756" y="1928813"/>
            <a:ext cx="2251075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zh-CN" altLang="en-US" sz="1100" dirty="0" smtClean="0">
                <a:latin typeface="Times New Roman" pitchFamily="18" charset="0"/>
                <a:cs typeface="Times New Roman" pitchFamily="18" charset="0"/>
              </a:rPr>
              <a:t>洛托甲斯基市政府区的元首</a:t>
            </a:r>
            <a:r>
              <a:rPr lang="ru-RU" sz="1100" dirty="0" smtClean="0"/>
              <a:t>Г</a:t>
            </a:r>
            <a:endParaRPr lang="ru-RU" sz="1100" dirty="0"/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7238755" y="1942490"/>
            <a:ext cx="1358064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100" dirty="0"/>
              <a:t>8(496-28)7-15-15, </a:t>
            </a:r>
            <a:br>
              <a:rPr lang="ru-RU" sz="1100" dirty="0"/>
            </a:br>
            <a:r>
              <a:rPr lang="ru-RU" sz="1100" dirty="0" smtClean="0"/>
              <a:t>8(496-28)7-09-82 </a:t>
            </a:r>
            <a:endParaRPr lang="ru-RU" sz="1100" dirty="0"/>
          </a:p>
        </p:txBody>
      </p:sp>
      <p:pic>
        <p:nvPicPr>
          <p:cNvPr id="25608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4645" y="609601"/>
            <a:ext cx="1172309" cy="1443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1851022" y="2568672"/>
            <a:ext cx="21474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Шагиев Александр Эдуардович</a:t>
            </a:r>
            <a:endParaRPr lang="ru-RU" sz="11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571755" y="2532518"/>
            <a:ext cx="25910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>
                <a:latin typeface="Times New Roman" pitchFamily="18" charset="0"/>
                <a:cs typeface="Times New Roman" pitchFamily="18" charset="0"/>
              </a:rPr>
              <a:t>洛托甲斯基市政府区的行政副主管</a:t>
            </a:r>
            <a:endParaRPr lang="ru-RU" sz="11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265817" y="2638437"/>
            <a:ext cx="16906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8(496-28)7-00-24</a:t>
            </a:r>
            <a:endParaRPr lang="ru-RU" sz="1100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1851023" y="4183654"/>
            <a:ext cx="27209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Молярова Любовь </a:t>
            </a:r>
          </a:p>
          <a:p>
            <a:r>
              <a:rPr lang="ru-RU" sz="1100" dirty="0" smtClean="0"/>
              <a:t>Михайловна</a:t>
            </a:r>
            <a:endParaRPr lang="ru-RU" sz="11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71755" y="4133881"/>
            <a:ext cx="216155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/>
              <a:t>经济学和长期发展部主管</a:t>
            </a:r>
            <a:endParaRPr lang="ru-RU" sz="1100" dirty="0"/>
          </a:p>
        </p:txBody>
      </p:sp>
      <p:sp>
        <p:nvSpPr>
          <p:cNvPr id="15" name="Прямоугольник 14"/>
          <p:cNvSpPr/>
          <p:nvPr/>
        </p:nvSpPr>
        <p:spPr>
          <a:xfrm rot="10800000" flipV="1">
            <a:off x="7238754" y="4212743"/>
            <a:ext cx="158871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8(496-28)7-19-65</a:t>
            </a:r>
            <a:endParaRPr lang="ru-RU" sz="1100" dirty="0"/>
          </a:p>
        </p:txBody>
      </p:sp>
      <p:sp>
        <p:nvSpPr>
          <p:cNvPr id="16" name="Прямоугольник 15"/>
          <p:cNvSpPr/>
          <p:nvPr/>
        </p:nvSpPr>
        <p:spPr>
          <a:xfrm rot="10800000" flipV="1">
            <a:off x="1851024" y="4921259"/>
            <a:ext cx="2521683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Попов Вячеслав </a:t>
            </a:r>
          </a:p>
          <a:p>
            <a:r>
              <a:rPr lang="ru-RU" sz="1100" dirty="0" smtClean="0"/>
              <a:t>Александрович</a:t>
            </a:r>
            <a:endParaRPr lang="ru-RU" sz="11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571755" y="4876465"/>
            <a:ext cx="245036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/>
              <a:t>建筑与城市规划系主任</a:t>
            </a:r>
            <a:endParaRPr lang="ru-RU" sz="1100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7238755" y="5014700"/>
            <a:ext cx="17176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8(496-28)7-03-24</a:t>
            </a:r>
            <a:endParaRPr lang="ru-RU" sz="11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828801" y="5561119"/>
            <a:ext cx="19577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Козловский Василий Яковлевич</a:t>
            </a:r>
            <a:endParaRPr lang="ru-RU" sz="1100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571755" y="5501570"/>
            <a:ext cx="207011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100" dirty="0" smtClean="0"/>
              <a:t>物业管理委员会主席</a:t>
            </a:r>
            <a:endParaRPr lang="ru-RU" sz="11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238755" y="5497061"/>
            <a:ext cx="13580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dirty="0" smtClean="0"/>
              <a:t>8(496-28)7-03-56</a:t>
            </a:r>
            <a:endParaRPr lang="ru-RU" sz="1100" dirty="0"/>
          </a:p>
        </p:txBody>
      </p:sp>
      <p:sp>
        <p:nvSpPr>
          <p:cNvPr id="2" name="TextBox 1"/>
          <p:cNvSpPr txBox="1"/>
          <p:nvPr/>
        </p:nvSpPr>
        <p:spPr>
          <a:xfrm>
            <a:off x="1851023" y="3361500"/>
            <a:ext cx="153225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Николаев Владимир</a:t>
            </a:r>
          </a:p>
          <a:p>
            <a:r>
              <a:rPr lang="ru-RU" sz="1100" dirty="0" smtClean="0"/>
              <a:t>Евгеньевич</a:t>
            </a:r>
            <a:endParaRPr lang="ru-RU" sz="1100" dirty="0"/>
          </a:p>
        </p:txBody>
      </p:sp>
      <p:sp>
        <p:nvSpPr>
          <p:cNvPr id="4" name="TextBox 3"/>
          <p:cNvSpPr txBox="1"/>
          <p:nvPr/>
        </p:nvSpPr>
        <p:spPr>
          <a:xfrm>
            <a:off x="4571756" y="3347519"/>
            <a:ext cx="26669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100" dirty="0" smtClean="0">
                <a:latin typeface="Times New Roman" pitchFamily="18" charset="0"/>
                <a:cs typeface="Times New Roman" pitchFamily="18" charset="0"/>
              </a:rPr>
              <a:t>洛托甲斯基市政府区的行政副主管</a:t>
            </a:r>
            <a:endParaRPr lang="ru-RU" sz="1100" dirty="0"/>
          </a:p>
        </p:txBody>
      </p:sp>
      <p:sp>
        <p:nvSpPr>
          <p:cNvPr id="5" name="TextBox 4"/>
          <p:cNvSpPr txBox="1"/>
          <p:nvPr/>
        </p:nvSpPr>
        <p:spPr>
          <a:xfrm>
            <a:off x="7265817" y="3361500"/>
            <a:ext cx="15616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 smtClean="0"/>
              <a:t>8(496-28)7-00-10</a:t>
            </a:r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41938" y="192088"/>
            <a:ext cx="9425354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人口学和资源</a:t>
            </a:r>
            <a:endParaRPr lang="ru-RU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651" name="Picture 5" descr="Газета Сельская Новь Лотоши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1555" y="2126440"/>
            <a:ext cx="133350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Text Box 6"/>
          <p:cNvSpPr txBox="1">
            <a:spLocks noChangeArrowheads="1"/>
          </p:cNvSpPr>
          <p:nvPr/>
        </p:nvSpPr>
        <p:spPr bwMode="auto">
          <a:xfrm>
            <a:off x="2518756" y="1965402"/>
            <a:ext cx="86750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200" b="1" dirty="0" smtClean="0"/>
              <a:t>地址</a:t>
            </a:r>
            <a:r>
              <a:rPr lang="ru-RU" sz="1200" b="1" dirty="0" smtClean="0"/>
              <a:t>:</a:t>
            </a:r>
            <a:r>
              <a:rPr lang="ru-RU" sz="1200" dirty="0" smtClean="0"/>
              <a:t>143800</a:t>
            </a:r>
            <a:r>
              <a:rPr lang="ru-RU" sz="1200" dirty="0"/>
              <a:t>, Московская обл., п. Лотошино, ул. Красноармейская, д.19</a:t>
            </a:r>
            <a:r>
              <a:rPr lang="ru-RU" dirty="0"/>
              <a:t> 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2518757" y="2257464"/>
            <a:ext cx="538852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200" b="1" dirty="0" smtClean="0"/>
              <a:t>电话号码</a:t>
            </a:r>
            <a:r>
              <a:rPr lang="ru-RU" sz="1200" b="1" dirty="0" smtClean="0"/>
              <a:t>:</a:t>
            </a:r>
            <a:r>
              <a:rPr lang="ru-RU" sz="1200" dirty="0" smtClean="0"/>
              <a:t> 8 </a:t>
            </a:r>
            <a:r>
              <a:rPr lang="ru-RU" sz="1200" dirty="0"/>
              <a:t>(49628) 7-31-98</a:t>
            </a:r>
            <a:r>
              <a:rPr lang="ru-RU" dirty="0"/>
              <a:t> 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2518756" y="2562106"/>
            <a:ext cx="583553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1" dirty="0" smtClean="0"/>
              <a:t>E-mail</a:t>
            </a:r>
            <a:r>
              <a:rPr lang="ru-RU" sz="1200" b="1" dirty="0" smtClean="0"/>
              <a:t>:</a:t>
            </a:r>
            <a:r>
              <a:rPr lang="ru-RU" sz="1200" dirty="0" smtClean="0"/>
              <a:t> </a:t>
            </a:r>
            <a:r>
              <a:rPr lang="ru-RU" sz="1200" dirty="0" err="1" smtClean="0"/>
              <a:t>lotoshino-inform@mail.ru</a:t>
            </a:r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27655" name="Text Box 9"/>
          <p:cNvSpPr txBox="1">
            <a:spLocks noChangeArrowheads="1"/>
          </p:cNvSpPr>
          <p:nvPr/>
        </p:nvSpPr>
        <p:spPr bwMode="auto">
          <a:xfrm>
            <a:off x="2975956" y="3474593"/>
            <a:ext cx="598516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b="1" dirty="0" smtClean="0"/>
              <a:t>政权网站</a:t>
            </a:r>
            <a:r>
              <a:rPr lang="ru-RU" sz="1200" b="1" dirty="0" smtClean="0"/>
              <a:t>: </a:t>
            </a:r>
            <a:r>
              <a:rPr lang="ru-RU" sz="1200" dirty="0" err="1" smtClean="0"/>
              <a:t>Лотошинье.рф</a:t>
            </a:r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zh-CN" altLang="en-US" sz="1200" b="1" dirty="0" smtClean="0"/>
              <a:t>门户网站</a:t>
            </a:r>
            <a:r>
              <a:rPr lang="ru-RU" sz="1200" b="1" dirty="0" smtClean="0"/>
              <a:t>:</a:t>
            </a:r>
            <a:r>
              <a:rPr lang="ru-RU" sz="1200" dirty="0" smtClean="0"/>
              <a:t> </a:t>
            </a:r>
            <a:r>
              <a:rPr lang="ru-RU" sz="1200" dirty="0" err="1" smtClean="0"/>
              <a:t>Лотошинье.рф</a:t>
            </a:r>
            <a:endParaRPr lang="ru-RU" sz="1200" dirty="0" smtClean="0"/>
          </a:p>
          <a:p>
            <a:pPr>
              <a:lnSpc>
                <a:spcPct val="150000"/>
              </a:lnSpc>
            </a:pPr>
            <a:r>
              <a:rPr lang="en-US" sz="1200" b="1" dirty="0" smtClean="0"/>
              <a:t>E-mail</a:t>
            </a:r>
            <a:r>
              <a:rPr lang="ru-RU" sz="1200" b="1" dirty="0" smtClean="0"/>
              <a:t>: </a:t>
            </a:r>
            <a:r>
              <a:rPr lang="ru-RU" sz="1200" u="sng" dirty="0" err="1" smtClean="0">
                <a:hlinkClick r:id="rId3"/>
              </a:rPr>
              <a:t>loto@mosreg.ru</a:t>
            </a:r>
            <a:r>
              <a:rPr lang="ru-RU" sz="1200" dirty="0" smtClean="0"/>
              <a:t> </a:t>
            </a:r>
            <a:endParaRPr lang="ru-RU" sz="1200" dirty="0"/>
          </a:p>
        </p:txBody>
      </p:sp>
      <p:sp>
        <p:nvSpPr>
          <p:cNvPr id="27656" name="Text Box 10"/>
          <p:cNvSpPr txBox="1">
            <a:spLocks noChangeArrowheads="1"/>
          </p:cNvSpPr>
          <p:nvPr/>
        </p:nvSpPr>
        <p:spPr bwMode="auto">
          <a:xfrm>
            <a:off x="5813425" y="5891213"/>
            <a:ext cx="24878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531713" y="902676"/>
            <a:ext cx="343074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chemeClr val="accent5">
                    <a:lumMod val="75000"/>
                  </a:schemeClr>
                </a:solidFill>
              </a:rPr>
              <a:t>对投资者有用的信息</a:t>
            </a:r>
            <a:endParaRPr lang="ru-RU" sz="28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zh-CN" altLang="en-US" sz="1400" b="1" dirty="0" smtClean="0">
                <a:solidFill>
                  <a:srgbClr val="002060"/>
                </a:solidFill>
              </a:rPr>
              <a:t>主导市政府的媒体</a:t>
            </a: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64277" y="1761378"/>
            <a:ext cx="1213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报纸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9462" y="3017117"/>
            <a:ext cx="11055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 smtClean="0">
                <a:solidFill>
                  <a:srgbClr val="002060"/>
                </a:solidFill>
              </a:rPr>
              <a:t>网上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trishenko\Desktop\088535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9553" y="3474593"/>
            <a:ext cx="2443040" cy="1721741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29553" y="4209743"/>
            <a:ext cx="244304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  <a:cs typeface="Arial" charset="0"/>
              </a:rPr>
              <a:t>Наше </a:t>
            </a:r>
            <a:r>
              <a:rPr kumimoji="0" lang="ru-RU" sz="1200" b="1" i="0" u="none" strike="noStrike" cap="none" normalizeH="0" baseline="0" dirty="0" err="1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  <a:cs typeface="Arial" charset="0"/>
              </a:rPr>
              <a:t>Лотошинье</a:t>
            </a: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>
                  <a:lumMod val="95000"/>
                </a:schemeClr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0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latin typeface="Arial" charset="0"/>
                <a:cs typeface="Arial" charset="0"/>
              </a:rPr>
              <a:t>Официальный сайт администрации Лотошинского муниципального района Московской области приветствует Вас!</a:t>
            </a:r>
          </a:p>
        </p:txBody>
      </p:sp>
      <p:pic>
        <p:nvPicPr>
          <p:cNvPr id="1031" name="Picture 7" descr="перейти на главную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889" y="3527639"/>
            <a:ext cx="872597" cy="353402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47" y="3915485"/>
            <a:ext cx="3525533" cy="2644151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642" y="1669399"/>
            <a:ext cx="3202733" cy="2402049"/>
          </a:xfrm>
          <a:prstGeom prst="rect">
            <a:avLst/>
          </a:prstGeom>
          <a:effectLst>
            <a:softEdge rad="139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638" y="192088"/>
            <a:ext cx="11642725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人口学和资源</a:t>
            </a:r>
            <a:endParaRPr lang="ru-RU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674" name="Picture 2" descr="E:\Р\Инвестпаспорт\Контакты предприятий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90575" y="800100"/>
            <a:ext cx="10474325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993532" y="2256692"/>
            <a:ext cx="1945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1.</a:t>
            </a:r>
            <a:r>
              <a:rPr lang="zh-CN" altLang="en-US" sz="1200" dirty="0" smtClean="0"/>
              <a:t>股份有限公司</a:t>
            </a:r>
            <a:r>
              <a:rPr lang="ru-RU" sz="1200" dirty="0" smtClean="0"/>
              <a:t> «</a:t>
            </a:r>
            <a:r>
              <a:rPr lang="zh-CN" altLang="en-US" sz="1200" dirty="0" smtClean="0"/>
              <a:t>洛托甲斯</a:t>
            </a: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基</a:t>
            </a:r>
            <a:r>
              <a:rPr lang="zh-CN" altLang="en-US" sz="1200" dirty="0" smtClean="0"/>
              <a:t>道路运输</a:t>
            </a:r>
            <a:r>
              <a:rPr lang="ru-RU" sz="1200" dirty="0" smtClean="0"/>
              <a:t>»</a:t>
            </a:r>
            <a:endParaRPr lang="ru-R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895600" y="2247900"/>
            <a:ext cx="76206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一般施工工程对桥梁施工</a:t>
            </a:r>
            <a:endParaRPr lang="en-US" altLang="zh-CN" sz="1200" dirty="0" smtClean="0"/>
          </a:p>
          <a:p>
            <a:r>
              <a:rPr lang="zh-CN" altLang="en-US" sz="1200" dirty="0" smtClean="0"/>
              <a:t>地下道路隧道和高架道路</a:t>
            </a:r>
            <a:endParaRPr lang="ru-R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5181600" y="2336800"/>
            <a:ext cx="1371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8 (496-28)706-28</a:t>
            </a:r>
            <a:endParaRPr lang="ru-R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6832600" y="2227385"/>
            <a:ext cx="1677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Давыдов Александр </a:t>
            </a:r>
          </a:p>
          <a:p>
            <a:pPr algn="ctr"/>
            <a:r>
              <a:rPr lang="ru-RU" sz="1200" dirty="0" smtClean="0"/>
              <a:t>Алексеевич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502" y="3606925"/>
            <a:ext cx="3575083" cy="1787542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849" y="4753493"/>
            <a:ext cx="5970397" cy="1752832"/>
          </a:xfrm>
          <a:prstGeom prst="rect">
            <a:avLst/>
          </a:prstGeom>
          <a:effectLst>
            <a:softEdge rad="2032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001" y="192088"/>
            <a:ext cx="10985500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地理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89000" y="1041401"/>
            <a:ext cx="4330700" cy="52451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Карта </a:t>
            </a:r>
            <a:r>
              <a:rPr lang="ru-RU" sz="2400" b="1" dirty="0" err="1"/>
              <a:t>Мун.Обр</a:t>
            </a:r>
            <a:r>
              <a:rPr lang="ru-RU" sz="2400" b="1" dirty="0"/>
              <a:t>.</a:t>
            </a:r>
            <a:endParaRPr lang="en-US" sz="2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352550" y="1128713"/>
            <a:ext cx="3332163" cy="51117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Описание: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м.р.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/>
                </a:solidFill>
              </a:rPr>
              <a:t>расположен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343" name="Text Box 8"/>
          <p:cNvSpPr txBox="1">
            <a:spLocks noChangeArrowheads="1"/>
          </p:cNvSpPr>
          <p:nvPr/>
        </p:nvSpPr>
        <p:spPr bwMode="auto">
          <a:xfrm>
            <a:off x="5753100" y="963613"/>
            <a:ext cx="11303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4" name="Text Box 11"/>
          <p:cNvSpPr txBox="1">
            <a:spLocks noChangeArrowheads="1"/>
          </p:cNvSpPr>
          <p:nvPr/>
        </p:nvSpPr>
        <p:spPr bwMode="auto">
          <a:xfrm>
            <a:off x="7165975" y="1266825"/>
            <a:ext cx="184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600"/>
          </a:p>
        </p:txBody>
      </p:sp>
      <p:sp>
        <p:nvSpPr>
          <p:cNvPr id="14346" name="Text Box 14"/>
          <p:cNvSpPr txBox="1">
            <a:spLocks noChangeArrowheads="1"/>
          </p:cNvSpPr>
          <p:nvPr/>
        </p:nvSpPr>
        <p:spPr bwMode="auto">
          <a:xfrm>
            <a:off x="10099675" y="3084513"/>
            <a:ext cx="666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4347" name="Text Box 16"/>
          <p:cNvSpPr txBox="1">
            <a:spLocks noChangeArrowheads="1"/>
          </p:cNvSpPr>
          <p:nvPr/>
        </p:nvSpPr>
        <p:spPr bwMode="auto">
          <a:xfrm>
            <a:off x="6867525" y="145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51" name="Text Box 20"/>
          <p:cNvSpPr txBox="1">
            <a:spLocks noChangeArrowheads="1"/>
          </p:cNvSpPr>
          <p:nvPr/>
        </p:nvSpPr>
        <p:spPr bwMode="auto">
          <a:xfrm>
            <a:off x="6867525" y="2487613"/>
            <a:ext cx="85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  </a:t>
            </a:r>
            <a:endParaRPr lang="ru-RU" dirty="0"/>
          </a:p>
        </p:txBody>
      </p:sp>
      <p:sp>
        <p:nvSpPr>
          <p:cNvPr id="14353" name="Text Box 22"/>
          <p:cNvSpPr txBox="1">
            <a:spLocks noChangeArrowheads="1"/>
          </p:cNvSpPr>
          <p:nvPr/>
        </p:nvSpPr>
        <p:spPr bwMode="auto">
          <a:xfrm>
            <a:off x="9852025" y="2462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14357" name="Text Box 22"/>
          <p:cNvSpPr txBox="1">
            <a:spLocks noChangeArrowheads="1"/>
          </p:cNvSpPr>
          <p:nvPr/>
        </p:nvSpPr>
        <p:spPr bwMode="auto">
          <a:xfrm rot="-2388334">
            <a:off x="9178925" y="3656013"/>
            <a:ext cx="387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5607535" y="952500"/>
            <a:ext cx="562317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Times New Roman" pitchFamily="18" charset="0"/>
                <a:cs typeface="Times New Roman" pitchFamily="18" charset="0"/>
              </a:rPr>
              <a:t>洛托甲斯基市政府区在莫斯科州的西北，同特维尔州交界及其莫斯科州的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沃洛科拉姆斯基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克林斯基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沙霍夫斯基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16,126 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千人（产品潜在消费者）住在半径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20 </a:t>
            </a:r>
            <a:r>
              <a:rPr lang="zh-CN" altLang="en-US" sz="1600" dirty="0" smtClean="0">
                <a:latin typeface="Times New Roman" pitchFamily="18" charset="0"/>
                <a:cs typeface="Times New Roman" pitchFamily="18" charset="0"/>
              </a:rPr>
              <a:t>公里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7213600" y="3149600"/>
            <a:ext cx="1879600" cy="90170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洛托甲斯基市政府区</a:t>
            </a:r>
            <a:endParaRPr lang="ru-RU" sz="1600" b="1" dirty="0">
              <a:solidFill>
                <a:schemeClr val="tx1"/>
              </a:solidFill>
            </a:endParaRPr>
          </a:p>
        </p:txBody>
      </p:sp>
      <p:cxnSp>
        <p:nvCxnSpPr>
          <p:cNvPr id="38" name="Прямая со стрелкой 37"/>
          <p:cNvCxnSpPr>
            <a:stCxn id="36" idx="4"/>
          </p:cNvCxnSpPr>
          <p:nvPr/>
        </p:nvCxnSpPr>
        <p:spPr>
          <a:xfrm rot="5400000">
            <a:off x="6934200" y="3632200"/>
            <a:ext cx="800100" cy="1638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36" idx="4"/>
            <a:endCxn id="43" idx="0"/>
          </p:cNvCxnSpPr>
          <p:nvPr/>
        </p:nvCxnSpPr>
        <p:spPr>
          <a:xfrm rot="16200000" flipH="1">
            <a:off x="8636000" y="3568700"/>
            <a:ext cx="850900" cy="1816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Овал 41"/>
          <p:cNvSpPr/>
          <p:nvPr/>
        </p:nvSpPr>
        <p:spPr>
          <a:xfrm>
            <a:off x="5600700" y="4864100"/>
            <a:ext cx="1790700" cy="8255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莫斯科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3" name="Овал 42"/>
          <p:cNvSpPr/>
          <p:nvPr/>
        </p:nvSpPr>
        <p:spPr>
          <a:xfrm>
            <a:off x="9042400" y="4902200"/>
            <a:ext cx="1854200" cy="8001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>
                <a:solidFill>
                  <a:schemeClr val="tx1"/>
                </a:solidFill>
              </a:rPr>
              <a:t>特维尔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 rot="20003294">
            <a:off x="6519656" y="4207344"/>
            <a:ext cx="12151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mtClean="0"/>
              <a:t>140 </a:t>
            </a:r>
            <a:r>
              <a:rPr lang="zh-CN" altLang="en-US" dirty="0" smtClean="0"/>
              <a:t>公里</a:t>
            </a:r>
            <a:endParaRPr lang="ru-RU" dirty="0"/>
          </a:p>
        </p:txBody>
      </p:sp>
      <p:sp>
        <p:nvSpPr>
          <p:cNvPr id="50" name="TextBox 49"/>
          <p:cNvSpPr txBox="1"/>
          <p:nvPr/>
        </p:nvSpPr>
        <p:spPr>
          <a:xfrm rot="1568066">
            <a:off x="8813757" y="4229820"/>
            <a:ext cx="1049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80 </a:t>
            </a:r>
            <a:r>
              <a:rPr lang="zh-CN" altLang="en-US" dirty="0" smtClean="0"/>
              <a:t>公里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79" y="886000"/>
            <a:ext cx="5360174" cy="55559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79500" y="863601"/>
            <a:ext cx="5549900" cy="29082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莫斯科州的地区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97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,98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千公顷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•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行政中心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—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工作和解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洛托甲诺。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•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全体人员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</a:t>
            </a:r>
            <a:r>
              <a:rPr lang="en-US" altLang="zh-CN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3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居民点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1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城市的，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2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乡村的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•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居民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16,126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千人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(01.01.2019 )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市区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– 4,937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千人。乡村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11,189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千人。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•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工作人口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8,312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千人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地区经理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4,890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千人</a:t>
            </a:r>
            <a:r>
              <a:rPr lang="zh-CN" altLang="en-US" sz="14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因为下垂迁移有熟练劳动力的人事储备</a:t>
            </a:r>
            <a:r>
              <a:rPr lang="ru-RU" sz="14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</a:t>
            </a:r>
            <a:r>
              <a:rPr lang="ru-RU" sz="1400" u="sng" dirty="0">
                <a:solidFill>
                  <a:schemeClr val="tx1"/>
                </a:solidFill>
                <a:latin typeface="Arial" charset="0"/>
                <a:cs typeface="Arial" charset="0"/>
              </a:rPr>
              <a:t>2000 </a:t>
            </a:r>
            <a:r>
              <a:rPr lang="zh-CN" altLang="en-US" sz="14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千人。</a:t>
            </a:r>
            <a:r>
              <a:rPr lang="ru-RU" sz="1400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ru-RU" sz="1400" u="sng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500" y="4000500"/>
            <a:ext cx="55499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2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平均月工资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zh-CN" alt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千卢布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algn="just" defTabSz="987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工业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-21854,70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algn="just" defTabSz="987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农业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- 30526,50</a:t>
            </a:r>
          </a:p>
          <a:p>
            <a:pPr marL="174625" algn="just" defTabSz="987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贸易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29515,80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4625" algn="just" defTabSz="987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教育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34967,70</a:t>
            </a:r>
          </a:p>
          <a:p>
            <a:pPr marL="174625" algn="just" defTabSz="987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卫生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43769,80</a:t>
            </a:r>
          </a:p>
          <a:p>
            <a:pPr marL="174625" algn="just" defTabSz="9874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</a:t>
            </a:r>
            <a:r>
              <a:rPr lang="zh-CN" altLang="en-US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文化和体育</a:t>
            </a:r>
            <a:r>
              <a:rPr lang="ru-RU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37293,5</a:t>
            </a:r>
            <a:endParaRPr lang="ru-RU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07200" y="2200275"/>
            <a:ext cx="4406900" cy="16668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地块的地籍价值</a:t>
            </a:r>
            <a:endParaRPr lang="en-US" altLang="zh-CN" sz="1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个别建筑的房屋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从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205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到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6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8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0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卢布平方米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。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郊外和园丁的联盟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从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160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到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290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卢布平方米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。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贸易对象：从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7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90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到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1450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卢布平方米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。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工业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从</a:t>
            </a:r>
            <a:r>
              <a:rPr 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1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90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到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240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卢布平方米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。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56400" y="862221"/>
            <a:ext cx="4457700" cy="10427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有用矿物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04900" y="192088"/>
            <a:ext cx="10134600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人口学和资源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807200" y="4214813"/>
            <a:ext cx="4419600" cy="178276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价值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•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电力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从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3,89 –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到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5,56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卢布千瓦时。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煤气供应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6,56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卢布立方米。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给水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22,95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卢布立方米差增值税。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排水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45,21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卢布立方米差增值税。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供暖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2258,10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卢布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./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  <a:cs typeface="Arial" charset="0"/>
              </a:rPr>
              <a:t>гкал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,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差增值税。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15374" name="Text Box 18"/>
          <p:cNvSpPr txBox="1">
            <a:spLocks noChangeArrowheads="1"/>
          </p:cNvSpPr>
          <p:nvPr/>
        </p:nvSpPr>
        <p:spPr bwMode="auto">
          <a:xfrm rot="10800000" flipV="1">
            <a:off x="8966200" y="1241244"/>
            <a:ext cx="11303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400" dirty="0" smtClean="0"/>
              <a:t>泥炭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06769" y="192088"/>
            <a:ext cx="9648093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运输的交通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386" name="Picture 2" descr="E:\Р\Инвестпаспорт\Транспортное сообщ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70186" y="1312986"/>
            <a:ext cx="5879243" cy="3516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1347054" y="858835"/>
          <a:ext cx="9801592" cy="6012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Документ" r:id="rId4" imgW="9592910" imgH="6127678" progId="Word.Document.12">
                  <p:embed/>
                </p:oleObj>
              </mc:Choice>
              <mc:Fallback>
                <p:oleObj name="Документ" r:id="rId4" imgW="9592910" imgH="6127678" progId="Word.Document.12">
                  <p:embed/>
                  <p:pic>
                    <p:nvPicPr>
                      <p:cNvPr id="0" name="Picture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7054" y="858835"/>
                        <a:ext cx="9801592" cy="6012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95753" y="192088"/>
            <a:ext cx="9800493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教育和合格人员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7477" y="863600"/>
            <a:ext cx="4009048" cy="18399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zh-CN" altLang="en-US" sz="1400" b="1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教育系统</a:t>
            </a:r>
            <a:r>
              <a:rPr lang="ru-RU" sz="1400" b="1" u="sng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endParaRPr lang="en-US" sz="1400" b="1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学院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-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0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专业学校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–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0</a:t>
            </a:r>
          </a:p>
          <a:p>
            <a:pPr>
              <a:defRPr/>
            </a:pP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大学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- 0</a:t>
            </a:r>
          </a:p>
          <a:p>
            <a:pPr>
              <a:defRPr/>
            </a:pP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>
              <a:defRPr/>
            </a:pP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学生人数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0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人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. </a:t>
            </a:r>
            <a:r>
              <a:rPr lang="ru-RU" sz="1400" dirty="0">
                <a:solidFill>
                  <a:schemeClr val="tx1"/>
                </a:solidFill>
                <a:latin typeface="Arial" charset="0"/>
                <a:cs typeface="Arial" charset="0"/>
              </a:rPr>
              <a:t>(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201_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年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)</a:t>
            </a:r>
            <a:endParaRPr lang="ru-RU" sz="14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68044" y="862903"/>
            <a:ext cx="5528202" cy="113008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准备方向</a:t>
            </a:r>
            <a:r>
              <a:rPr lang="ru-RU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工程师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0 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人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9225" lvl="5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化学家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0 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人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9225" lvl="5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经济学家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0 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人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89225" lvl="5">
              <a:defRPr/>
            </a:pPr>
            <a:r>
              <a:rPr lang="ru-RU" sz="1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建筑工人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0 </a:t>
            </a:r>
            <a:r>
              <a:rPr lang="zh-CN" altLang="en-US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人</a:t>
            </a:r>
            <a:r>
              <a:rPr lang="ru-RU" sz="1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7477" y="2990850"/>
            <a:ext cx="5663222" cy="26543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4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区居民的主要劳动分工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: </a:t>
            </a:r>
            <a:endParaRPr lang="en-US" sz="14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endParaRPr lang="ru-RU" sz="1400" b="1" dirty="0">
              <a:solidFill>
                <a:schemeClr val="tx1"/>
              </a:solidFill>
              <a:latin typeface="Times New Roman" pitchFamily="18" charset="0"/>
              <a:cs typeface="Arial" charset="0"/>
            </a:endParaRPr>
          </a:p>
          <a:p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• 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itchFamily="18" charset="0"/>
                <a:cs typeface="Arial" charset="0"/>
              </a:rPr>
              <a:t>主要的就业领域是预算领域的工作（卫生，教育，文化和体育）预算自然资源的开发组织的就业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(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</a:rPr>
              <a:t>猎人综合体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«</a:t>
            </a:r>
            <a:r>
              <a:rPr lang="ru-RU" sz="1400" dirty="0" err="1">
                <a:solidFill>
                  <a:schemeClr val="tx1"/>
                </a:solidFill>
                <a:latin typeface="Arial" charset="0"/>
              </a:rPr>
              <a:t>Завидово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»,</a:t>
            </a:r>
            <a:r>
              <a:rPr lang="zh-CN" altLang="en-US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洛托甲斯基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</a:rPr>
              <a:t>林业区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Arial" charset="0"/>
              </a:rPr>
              <a:t>Волоколамского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</a:rPr>
              <a:t>林管区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)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</a:rPr>
              <a:t>和联邦和地区结构的细分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(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</a:rPr>
              <a:t>内政部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</a:rPr>
              <a:t>社会福利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,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</a:rPr>
              <a:t>通信勤务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),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</a:rPr>
              <a:t>农业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</a:rPr>
              <a:t>和私人业务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ru-RU" sz="1600" dirty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endParaRPr lang="ru-RU" sz="16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10241" name="Picture 1" descr="C:\Users\trishenko\Desktop\povyishenie-kvalifikats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8716" y="2349011"/>
            <a:ext cx="3954048" cy="3594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83323" y="192088"/>
            <a:ext cx="9378462" cy="5905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大型企业</a:t>
            </a: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71600" y="862902"/>
            <a:ext cx="9378462" cy="5611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4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1723292" y="1003300"/>
            <a:ext cx="354037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 smtClean="0"/>
              <a:t>1</a:t>
            </a:r>
            <a:r>
              <a:rPr lang="ru-RU" sz="1400" b="1" dirty="0" smtClean="0"/>
              <a:t>.</a:t>
            </a:r>
            <a:r>
              <a:rPr lang="en-US" sz="1400" b="1" dirty="0" smtClean="0"/>
              <a:t>  </a:t>
            </a:r>
            <a:r>
              <a:rPr lang="zh-CN" altLang="en-US" sz="1400" b="1" dirty="0" smtClean="0"/>
              <a:t>市级企业</a:t>
            </a:r>
            <a:r>
              <a:rPr lang="ru-RU" sz="1400" b="1" dirty="0" smtClean="0"/>
              <a:t> «</a:t>
            </a:r>
            <a:r>
              <a:rPr lang="zh-CN" altLang="en-US" sz="1400" b="1" dirty="0" smtClean="0">
                <a:latin typeface="Times New Roman" pitchFamily="18" charset="0"/>
                <a:cs typeface="Times New Roman" pitchFamily="18" charset="0"/>
              </a:rPr>
              <a:t>洛托甲斯基</a:t>
            </a:r>
            <a:r>
              <a:rPr lang="zh-CN" altLang="en-US" sz="1400" b="1" dirty="0" smtClean="0"/>
              <a:t>公有事业</a:t>
            </a:r>
            <a:r>
              <a:rPr lang="ru-RU" sz="1400" b="1" dirty="0" smtClean="0"/>
              <a:t>»</a:t>
            </a:r>
            <a:endParaRPr lang="ru-RU" sz="1400" b="1" dirty="0"/>
          </a:p>
          <a:p>
            <a:r>
              <a:rPr lang="ru-RU" sz="1400" i="1" u="sng" dirty="0" smtClean="0"/>
              <a:t>*</a:t>
            </a:r>
            <a:r>
              <a:rPr lang="zh-CN" altLang="en-US" sz="1400" u="sng" dirty="0" smtClean="0"/>
              <a:t>投资额</a:t>
            </a:r>
            <a:r>
              <a:rPr lang="ru-RU" sz="1400" dirty="0" smtClean="0"/>
              <a:t>– 0,542 </a:t>
            </a:r>
            <a:r>
              <a:rPr lang="zh-CN" altLang="en-US" sz="1400" dirty="0" smtClean="0"/>
              <a:t>百万卢布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i="1" u="sng" dirty="0" smtClean="0"/>
              <a:t>*</a:t>
            </a:r>
            <a:r>
              <a:rPr lang="zh-CN" altLang="en-US" sz="1400" u="sng" dirty="0" smtClean="0"/>
              <a:t>活动邻域</a:t>
            </a:r>
            <a:r>
              <a:rPr lang="ru-RU" sz="1400" u="sng" dirty="0" smtClean="0"/>
              <a:t>:</a:t>
            </a:r>
            <a:r>
              <a:rPr lang="zh-CN" altLang="en-US" sz="1400" dirty="0" smtClean="0"/>
              <a:t> 公用事业</a:t>
            </a:r>
            <a:endParaRPr lang="ru-RU" sz="1400" dirty="0" smtClean="0"/>
          </a:p>
          <a:p>
            <a:r>
              <a:rPr lang="ru-RU" sz="1400" dirty="0" smtClean="0"/>
              <a:t>*</a:t>
            </a:r>
            <a:r>
              <a:rPr lang="zh-CN" altLang="en-US" sz="1400" u="sng" dirty="0" smtClean="0"/>
              <a:t>生产能力 </a:t>
            </a:r>
            <a:r>
              <a:rPr lang="zh-CN" altLang="en-US" sz="1400" dirty="0" smtClean="0"/>
              <a:t>热能</a:t>
            </a:r>
            <a:r>
              <a:rPr lang="ru-RU" sz="1400" dirty="0" smtClean="0"/>
              <a:t> </a:t>
            </a:r>
            <a:r>
              <a:rPr lang="ru-RU" sz="1400" dirty="0"/>
              <a:t>– </a:t>
            </a:r>
            <a:r>
              <a:rPr lang="ru-RU" sz="1400" dirty="0" smtClean="0"/>
              <a:t>71,1 </a:t>
            </a:r>
            <a:r>
              <a:rPr lang="zh-CN" altLang="en-US" sz="1400" dirty="0" smtClean="0"/>
              <a:t>时</a:t>
            </a:r>
            <a:r>
              <a:rPr lang="ru-RU" sz="1400" dirty="0" smtClean="0"/>
              <a:t> </a:t>
            </a:r>
            <a:endParaRPr lang="ru-RU" sz="1400" dirty="0"/>
          </a:p>
          <a:p>
            <a:r>
              <a:rPr lang="ru-RU" sz="1400" dirty="0" smtClean="0"/>
              <a:t>*</a:t>
            </a:r>
            <a:r>
              <a:rPr lang="zh-CN" altLang="en-US" sz="1400" u="sng" dirty="0" smtClean="0"/>
              <a:t>就业</a:t>
            </a:r>
            <a:r>
              <a:rPr lang="ru-RU" sz="1400" dirty="0" smtClean="0"/>
              <a:t>– 365 </a:t>
            </a:r>
            <a:r>
              <a:rPr lang="zh-CN" altLang="en-US" sz="1400" dirty="0" smtClean="0"/>
              <a:t>人</a:t>
            </a:r>
            <a:r>
              <a:rPr lang="ru-RU" sz="1400" dirty="0" smtClean="0"/>
              <a:t>.</a:t>
            </a:r>
            <a:endParaRPr lang="ru-RU" sz="1400" dirty="0"/>
          </a:p>
        </p:txBody>
      </p:sp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1758462" y="2717801"/>
            <a:ext cx="3059723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/>
              <a:t>2. </a:t>
            </a:r>
            <a:r>
              <a:rPr lang="zh-CN" altLang="en-US" sz="1400" b="1" dirty="0" smtClean="0"/>
              <a:t>开放式股份公司</a:t>
            </a:r>
            <a:r>
              <a:rPr lang="ru-RU" sz="1400" b="1" dirty="0" smtClean="0"/>
              <a:t> «</a:t>
            </a:r>
            <a:r>
              <a:rPr lang="en-US" sz="1400" b="1" dirty="0" err="1" smtClean="0"/>
              <a:t>Sovkhoz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imeni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Kirova</a:t>
            </a:r>
            <a:r>
              <a:rPr lang="ru-RU" sz="1400" b="1" dirty="0" smtClean="0"/>
              <a:t>»</a:t>
            </a:r>
            <a:endParaRPr lang="ru-RU" sz="1400" b="1" dirty="0"/>
          </a:p>
          <a:p>
            <a:r>
              <a:rPr lang="ru-RU" sz="1400" i="1" dirty="0" smtClean="0"/>
              <a:t>*</a:t>
            </a:r>
            <a:r>
              <a:rPr lang="zh-CN" altLang="en-US" sz="1400" u="sng" dirty="0" smtClean="0"/>
              <a:t>投资额</a:t>
            </a:r>
            <a:r>
              <a:rPr lang="ru-RU" sz="1400" i="1" dirty="0" smtClean="0"/>
              <a:t>– 48</a:t>
            </a:r>
            <a:r>
              <a:rPr lang="zh-CN" altLang="en-US" sz="1400" dirty="0" smtClean="0"/>
              <a:t>百万卢布</a:t>
            </a:r>
            <a:r>
              <a:rPr lang="ru-RU" sz="1400" dirty="0" smtClean="0"/>
              <a:t>.</a:t>
            </a:r>
            <a:endParaRPr lang="ru-RU" sz="1400" dirty="0"/>
          </a:p>
          <a:p>
            <a:r>
              <a:rPr lang="ru-RU" sz="1400" dirty="0" smtClean="0"/>
              <a:t>*</a:t>
            </a:r>
            <a:r>
              <a:rPr lang="zh-CN" altLang="en-US" sz="1400" u="sng" dirty="0" smtClean="0"/>
              <a:t>活动邻域</a:t>
            </a:r>
            <a:r>
              <a:rPr lang="ru-RU" sz="1400" i="1" u="sng" dirty="0" smtClean="0"/>
              <a:t>:</a:t>
            </a:r>
            <a:r>
              <a:rPr lang="ru-RU" sz="1400" dirty="0" smtClean="0"/>
              <a:t> </a:t>
            </a:r>
            <a:r>
              <a:rPr lang="zh-CN" altLang="en-US" sz="1400" dirty="0" smtClean="0"/>
              <a:t>农业</a:t>
            </a:r>
            <a:endParaRPr lang="ru-RU" sz="1400" dirty="0"/>
          </a:p>
          <a:p>
            <a:r>
              <a:rPr lang="ru-RU" sz="1400" dirty="0" smtClean="0"/>
              <a:t>*</a:t>
            </a:r>
            <a:r>
              <a:rPr lang="zh-CN" altLang="en-US" sz="1400" u="sng" dirty="0" smtClean="0"/>
              <a:t>生产能力：</a:t>
            </a:r>
            <a:endParaRPr lang="ru-RU" sz="1400" u="sng" dirty="0"/>
          </a:p>
          <a:p>
            <a:r>
              <a:rPr lang="zh-CN" altLang="en-US" sz="1400" dirty="0" smtClean="0"/>
              <a:t>牛奶</a:t>
            </a:r>
            <a:r>
              <a:rPr lang="ru-RU" sz="1400" dirty="0" smtClean="0"/>
              <a:t> </a:t>
            </a:r>
            <a:r>
              <a:rPr lang="ru-RU" sz="1400" dirty="0"/>
              <a:t>– </a:t>
            </a:r>
            <a:r>
              <a:rPr lang="ru-RU" sz="1400" dirty="0" smtClean="0"/>
              <a:t>6050,</a:t>
            </a:r>
            <a:r>
              <a:rPr lang="en-US" altLang="zh-CN" sz="1400" dirty="0" smtClean="0"/>
              <a:t>4</a:t>
            </a:r>
            <a:r>
              <a:rPr lang="zh-CN" altLang="en-US" sz="1400" dirty="0" smtClean="0"/>
              <a:t>吨年</a:t>
            </a:r>
            <a:endParaRPr lang="ru-RU" sz="1400" dirty="0"/>
          </a:p>
          <a:p>
            <a:r>
              <a:rPr lang="zh-CN" altLang="en-US" sz="1400" dirty="0" smtClean="0"/>
              <a:t>牛肉</a:t>
            </a:r>
            <a:r>
              <a:rPr lang="ru-RU" sz="1400" dirty="0" smtClean="0"/>
              <a:t> </a:t>
            </a:r>
            <a:r>
              <a:rPr lang="ru-RU" sz="1400" dirty="0"/>
              <a:t>– </a:t>
            </a:r>
            <a:r>
              <a:rPr lang="ru-RU" sz="1400" dirty="0" smtClean="0"/>
              <a:t>153,9 </a:t>
            </a:r>
            <a:r>
              <a:rPr lang="zh-CN" altLang="en-US" sz="1400" dirty="0" smtClean="0"/>
              <a:t>吨年</a:t>
            </a:r>
            <a:endParaRPr lang="ru-RU" sz="1400" dirty="0"/>
          </a:p>
          <a:p>
            <a:r>
              <a:rPr lang="ru-RU" sz="1400" i="1" u="sng" dirty="0" smtClean="0"/>
              <a:t>*</a:t>
            </a:r>
            <a:r>
              <a:rPr lang="zh-CN" altLang="en-US" sz="1400" u="sng" dirty="0" smtClean="0"/>
              <a:t>就业</a:t>
            </a:r>
            <a:r>
              <a:rPr lang="ru-RU" sz="1400" u="sng" dirty="0" smtClean="0"/>
              <a:t>– </a:t>
            </a:r>
            <a:r>
              <a:rPr lang="ru-RU" sz="1400" dirty="0" smtClean="0"/>
              <a:t>116 </a:t>
            </a:r>
            <a:r>
              <a:rPr lang="zh-CN" altLang="en-US" sz="1400" dirty="0" smtClean="0"/>
              <a:t>人</a:t>
            </a:r>
            <a:r>
              <a:rPr lang="ru-RU" sz="1400" dirty="0" smtClean="0"/>
              <a:t>.</a:t>
            </a:r>
            <a:endParaRPr lang="ru-RU" sz="1400" u="sng" dirty="0"/>
          </a:p>
          <a:p>
            <a:endParaRPr lang="ru-RU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1746739" y="4622801"/>
            <a:ext cx="327073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3. </a:t>
            </a:r>
            <a:r>
              <a:rPr lang="zh-CN" altLang="en-US" sz="1400" b="1" dirty="0" smtClean="0"/>
              <a:t>股份有限公司</a:t>
            </a:r>
            <a:r>
              <a:rPr lang="ru-RU" sz="1400" b="1" dirty="0" smtClean="0"/>
              <a:t> «</a:t>
            </a:r>
            <a:r>
              <a:rPr lang="en-US" sz="1400" b="1" dirty="0" err="1" smtClean="0"/>
              <a:t>Zavety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Ilyicha</a:t>
            </a:r>
            <a:r>
              <a:rPr lang="ru-RU" sz="1400" b="1" dirty="0" smtClean="0"/>
              <a:t>»</a:t>
            </a:r>
          </a:p>
          <a:p>
            <a:r>
              <a:rPr lang="ru-RU" sz="1400" dirty="0" smtClean="0"/>
              <a:t>*</a:t>
            </a:r>
            <a:r>
              <a:rPr lang="zh-CN" altLang="en-US" sz="1400" u="sng" dirty="0" smtClean="0"/>
              <a:t>投资额</a:t>
            </a:r>
            <a:r>
              <a:rPr lang="ru-RU" sz="1400" dirty="0" smtClean="0"/>
              <a:t>– 6,7</a:t>
            </a:r>
            <a:r>
              <a:rPr lang="zh-CN" altLang="en-US" sz="1400" dirty="0" smtClean="0"/>
              <a:t>百万卢布</a:t>
            </a:r>
            <a:r>
              <a:rPr lang="ru-RU" sz="1400" dirty="0" smtClean="0"/>
              <a:t>..</a:t>
            </a:r>
          </a:p>
          <a:p>
            <a:r>
              <a:rPr lang="ru-RU" sz="1400" dirty="0" smtClean="0"/>
              <a:t>*</a:t>
            </a:r>
            <a:r>
              <a:rPr lang="zh-CN" altLang="en-US" sz="1400" u="sng" dirty="0" smtClean="0"/>
              <a:t>活动邻域</a:t>
            </a:r>
            <a:r>
              <a:rPr lang="ru-RU" sz="1400" i="1" u="sng" dirty="0" smtClean="0"/>
              <a:t>:</a:t>
            </a:r>
            <a:r>
              <a:rPr lang="zh-CN" altLang="en-US" sz="1400" dirty="0" smtClean="0"/>
              <a:t>农业</a:t>
            </a:r>
            <a:endParaRPr lang="ru-RU" sz="1400" dirty="0" smtClean="0"/>
          </a:p>
          <a:p>
            <a:r>
              <a:rPr lang="ru-RU" sz="1400" dirty="0" smtClean="0"/>
              <a:t>*</a:t>
            </a:r>
            <a:r>
              <a:rPr lang="zh-CN" altLang="en-US" sz="1400" u="sng" dirty="0" smtClean="0"/>
              <a:t>生产能力</a:t>
            </a:r>
            <a:r>
              <a:rPr lang="ru-RU" sz="1400" i="1" u="sng" dirty="0" smtClean="0"/>
              <a:t>:</a:t>
            </a:r>
            <a:endParaRPr lang="ru-RU" sz="1400" dirty="0" smtClean="0"/>
          </a:p>
          <a:p>
            <a:r>
              <a:rPr lang="zh-CN" altLang="en-US" sz="1400" dirty="0" smtClean="0"/>
              <a:t>牛奶</a:t>
            </a:r>
            <a:r>
              <a:rPr lang="ru-RU" sz="1400" dirty="0" smtClean="0"/>
              <a:t> – 2885,1 </a:t>
            </a:r>
            <a:r>
              <a:rPr lang="zh-CN" altLang="en-US" sz="1400" dirty="0" smtClean="0"/>
              <a:t>吨年</a:t>
            </a:r>
            <a:endParaRPr lang="ru-RU" sz="1400" dirty="0" smtClean="0"/>
          </a:p>
          <a:p>
            <a:r>
              <a:rPr lang="zh-CN" altLang="en-US" sz="1400" dirty="0" smtClean="0"/>
              <a:t>牛肉</a:t>
            </a:r>
            <a:r>
              <a:rPr lang="ru-RU" sz="1400" dirty="0" smtClean="0"/>
              <a:t> – 141,9 </a:t>
            </a:r>
            <a:r>
              <a:rPr lang="zh-CN" altLang="en-US" sz="1400" dirty="0" smtClean="0"/>
              <a:t>吨年</a:t>
            </a:r>
            <a:endParaRPr lang="ru-RU" sz="1400" dirty="0" smtClean="0"/>
          </a:p>
          <a:p>
            <a:r>
              <a:rPr lang="ru-RU" sz="1400" i="1" u="sng" dirty="0" smtClean="0"/>
              <a:t>*</a:t>
            </a:r>
            <a:r>
              <a:rPr lang="zh-CN" altLang="en-US" sz="1400" u="sng" dirty="0" smtClean="0"/>
              <a:t>就业</a:t>
            </a:r>
            <a:r>
              <a:rPr lang="ru-RU" sz="1400" dirty="0" smtClean="0"/>
              <a:t>– 85 </a:t>
            </a:r>
            <a:r>
              <a:rPr lang="zh-CN" altLang="en-US" sz="1400" dirty="0" smtClean="0"/>
              <a:t>人</a:t>
            </a:r>
            <a:r>
              <a:rPr lang="ru-RU" sz="1400" dirty="0" smtClean="0"/>
              <a:t>.</a:t>
            </a:r>
          </a:p>
          <a:p>
            <a:endParaRPr lang="ru-RU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881445" y="1055077"/>
            <a:ext cx="359898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4.</a:t>
            </a:r>
            <a:r>
              <a:rPr lang="zh-CN" altLang="en-US" sz="1400" b="1" dirty="0" smtClean="0"/>
              <a:t>股份有限公司</a:t>
            </a:r>
            <a:r>
              <a:rPr lang="ru-RU" sz="1400" b="1" dirty="0" smtClean="0"/>
              <a:t> «</a:t>
            </a:r>
            <a:r>
              <a:rPr lang="en-US" sz="1400" b="1" dirty="0" err="1" smtClean="0"/>
              <a:t>Russmoloko</a:t>
            </a:r>
            <a:r>
              <a:rPr lang="en-US" sz="1400" b="1" dirty="0" smtClean="0"/>
              <a:t>,</a:t>
            </a:r>
            <a:r>
              <a:rPr lang="zh-CN" altLang="en-US" sz="1400" b="1" dirty="0" smtClean="0"/>
              <a:t>分</a:t>
            </a:r>
            <a:r>
              <a:rPr lang="en-US" sz="1400" b="1" dirty="0" err="1" smtClean="0"/>
              <a:t>Yarovoe</a:t>
            </a:r>
            <a:r>
              <a:rPr lang="ru-RU" sz="1400" b="1" dirty="0" smtClean="0"/>
              <a:t>»</a:t>
            </a:r>
          </a:p>
          <a:p>
            <a:r>
              <a:rPr lang="ru-RU" sz="1400" dirty="0" smtClean="0"/>
              <a:t>*</a:t>
            </a:r>
            <a:r>
              <a:rPr lang="zh-CN" altLang="en-US" sz="1400" u="sng" dirty="0" smtClean="0"/>
              <a:t>投资额</a:t>
            </a:r>
            <a:r>
              <a:rPr lang="ru-RU" sz="1400" dirty="0" smtClean="0"/>
              <a:t>– 45</a:t>
            </a:r>
            <a:r>
              <a:rPr lang="zh-CN" altLang="en-US" sz="1400" dirty="0" smtClean="0"/>
              <a:t>百万卢布</a:t>
            </a:r>
            <a:r>
              <a:rPr lang="ru-RU" sz="1400" dirty="0" smtClean="0"/>
              <a:t>.</a:t>
            </a:r>
          </a:p>
          <a:p>
            <a:r>
              <a:rPr lang="ru-RU" sz="1400" dirty="0" smtClean="0"/>
              <a:t>*</a:t>
            </a:r>
            <a:r>
              <a:rPr lang="zh-CN" altLang="en-US" sz="1400" u="sng" dirty="0" smtClean="0"/>
              <a:t>活动邻域</a:t>
            </a:r>
            <a:r>
              <a:rPr lang="ru-RU" sz="1400" i="1" u="sng" dirty="0" smtClean="0"/>
              <a:t>:</a:t>
            </a:r>
            <a:r>
              <a:rPr lang="zh-CN" altLang="en-US" sz="1400" dirty="0" smtClean="0"/>
              <a:t>农业</a:t>
            </a:r>
            <a:endParaRPr lang="ru-RU" sz="1400" dirty="0" smtClean="0"/>
          </a:p>
          <a:p>
            <a:r>
              <a:rPr lang="ru-RU" sz="1400" dirty="0" smtClean="0"/>
              <a:t>*</a:t>
            </a:r>
            <a:r>
              <a:rPr lang="zh-CN" altLang="en-US" sz="1400" u="sng" dirty="0" smtClean="0"/>
              <a:t>生产能力</a:t>
            </a:r>
            <a:r>
              <a:rPr lang="ru-RU" sz="1400" i="1" u="sng" dirty="0" smtClean="0"/>
              <a:t>:</a:t>
            </a:r>
            <a:endParaRPr lang="ru-RU" sz="1400" dirty="0" smtClean="0"/>
          </a:p>
          <a:p>
            <a:r>
              <a:rPr lang="zh-CN" altLang="en-US" sz="1400" dirty="0" smtClean="0"/>
              <a:t>牛奶</a:t>
            </a:r>
            <a:r>
              <a:rPr lang="ru-RU" sz="1400" dirty="0" smtClean="0"/>
              <a:t> – 5642,8 </a:t>
            </a:r>
            <a:r>
              <a:rPr lang="zh-CN" altLang="en-US" sz="1400" dirty="0" smtClean="0"/>
              <a:t>吨年</a:t>
            </a:r>
            <a:endParaRPr lang="ru-RU" sz="1400" dirty="0" smtClean="0"/>
          </a:p>
          <a:p>
            <a:r>
              <a:rPr lang="zh-CN" altLang="en-US" sz="1400" dirty="0" smtClean="0"/>
              <a:t>牛肉</a:t>
            </a:r>
            <a:r>
              <a:rPr lang="ru-RU" sz="1400" dirty="0" smtClean="0"/>
              <a:t> – 240,3 </a:t>
            </a:r>
            <a:r>
              <a:rPr lang="zh-CN" altLang="en-US" sz="1400" dirty="0" smtClean="0"/>
              <a:t>吨年</a:t>
            </a:r>
            <a:endParaRPr lang="ru-RU" sz="1400" dirty="0" smtClean="0"/>
          </a:p>
          <a:p>
            <a:r>
              <a:rPr lang="ru-RU" sz="1400" i="1" u="sng" dirty="0" smtClean="0"/>
              <a:t>*</a:t>
            </a:r>
            <a:r>
              <a:rPr lang="zh-CN" altLang="en-US" sz="1400" u="sng" dirty="0" smtClean="0"/>
              <a:t>就业</a:t>
            </a:r>
            <a:r>
              <a:rPr lang="ru-RU" sz="1400" dirty="0" smtClean="0"/>
              <a:t>– 151 </a:t>
            </a:r>
            <a:r>
              <a:rPr lang="zh-CN" altLang="en-US" sz="1400" dirty="0" smtClean="0"/>
              <a:t>人</a:t>
            </a:r>
            <a:r>
              <a:rPr lang="ru-RU" sz="1200" dirty="0" smtClean="0"/>
              <a:t>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846277" y="3708400"/>
            <a:ext cx="350519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5.</a:t>
            </a:r>
            <a:r>
              <a:rPr lang="zh-CN" altLang="en-US" sz="1400" b="1" dirty="0" smtClean="0"/>
              <a:t>股份有限公司</a:t>
            </a:r>
            <a:r>
              <a:rPr lang="ru-RU" sz="1400" b="1" dirty="0" smtClean="0"/>
              <a:t> «</a:t>
            </a:r>
            <a:r>
              <a:rPr lang="en-US" sz="1400" b="1" dirty="0" err="1" smtClean="0"/>
              <a:t>Russmoloko</a:t>
            </a:r>
            <a:r>
              <a:rPr lang="ru-RU" sz="1400" b="1" dirty="0" smtClean="0"/>
              <a:t> </a:t>
            </a:r>
            <a:r>
              <a:rPr lang="zh-CN" altLang="en-US" sz="1400" b="1" dirty="0" smtClean="0"/>
              <a:t>分</a:t>
            </a:r>
            <a:r>
              <a:rPr lang="ru-RU" sz="1400" b="1" dirty="0" smtClean="0"/>
              <a:t>«</a:t>
            </a:r>
            <a:r>
              <a:rPr lang="en-US" sz="1400" b="1" dirty="0" err="1" smtClean="0"/>
              <a:t>Veshnie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vody</a:t>
            </a:r>
            <a:r>
              <a:rPr lang="ru-RU" sz="1400" b="1" dirty="0" smtClean="0"/>
              <a:t>»</a:t>
            </a:r>
          </a:p>
          <a:p>
            <a:r>
              <a:rPr lang="ru-RU" sz="1400" dirty="0" smtClean="0"/>
              <a:t>*</a:t>
            </a:r>
            <a:r>
              <a:rPr lang="zh-CN" altLang="en-US" sz="1400" u="sng" dirty="0" smtClean="0"/>
              <a:t>投资额</a:t>
            </a:r>
            <a:r>
              <a:rPr lang="ru-RU" sz="1400" dirty="0" smtClean="0"/>
              <a:t>– 28,7</a:t>
            </a:r>
            <a:r>
              <a:rPr lang="zh-CN" altLang="en-US" sz="1400" dirty="0" smtClean="0"/>
              <a:t>百万卢布</a:t>
            </a:r>
            <a:r>
              <a:rPr lang="ru-RU" sz="1400" dirty="0" smtClean="0"/>
              <a:t>..</a:t>
            </a:r>
          </a:p>
          <a:p>
            <a:r>
              <a:rPr lang="ru-RU" sz="1400" dirty="0" smtClean="0"/>
              <a:t>*</a:t>
            </a:r>
            <a:r>
              <a:rPr lang="zh-CN" altLang="en-US" sz="1400" u="sng" dirty="0" smtClean="0"/>
              <a:t>活动邻域</a:t>
            </a:r>
            <a:r>
              <a:rPr lang="ru-RU" sz="1400" i="1" u="sng" dirty="0" smtClean="0"/>
              <a:t>:</a:t>
            </a:r>
            <a:r>
              <a:rPr lang="zh-CN" altLang="en-US" sz="1400" dirty="0" smtClean="0"/>
              <a:t>农业</a:t>
            </a:r>
            <a:endParaRPr lang="ru-RU" sz="1400" dirty="0" smtClean="0"/>
          </a:p>
          <a:p>
            <a:r>
              <a:rPr lang="ru-RU" sz="1400" dirty="0" smtClean="0"/>
              <a:t>*</a:t>
            </a:r>
            <a:r>
              <a:rPr lang="zh-CN" altLang="en-US" sz="1400" u="sng" dirty="0" smtClean="0"/>
              <a:t>生产能力</a:t>
            </a:r>
            <a:r>
              <a:rPr lang="ru-RU" sz="1400" i="1" u="sng" dirty="0" smtClean="0"/>
              <a:t>:</a:t>
            </a:r>
            <a:endParaRPr lang="ru-RU" sz="1400" dirty="0" smtClean="0"/>
          </a:p>
          <a:p>
            <a:r>
              <a:rPr lang="zh-CN" altLang="en-US" sz="1400" dirty="0" smtClean="0"/>
              <a:t>牛奶</a:t>
            </a:r>
            <a:r>
              <a:rPr lang="ru-RU" sz="1400" dirty="0" smtClean="0"/>
              <a:t> – 7440,2 </a:t>
            </a:r>
            <a:r>
              <a:rPr lang="zh-CN" altLang="en-US" sz="1400" dirty="0" smtClean="0"/>
              <a:t>吨年</a:t>
            </a:r>
            <a:endParaRPr lang="ru-RU" sz="1400" dirty="0" smtClean="0"/>
          </a:p>
          <a:p>
            <a:r>
              <a:rPr lang="zh-CN" altLang="en-US" sz="1400" dirty="0" smtClean="0"/>
              <a:t>牛肉</a:t>
            </a:r>
            <a:r>
              <a:rPr lang="ru-RU" sz="1400" dirty="0" smtClean="0"/>
              <a:t> – 274,4 </a:t>
            </a:r>
            <a:r>
              <a:rPr lang="zh-CN" altLang="en-US" sz="1400" dirty="0" smtClean="0"/>
              <a:t>吨年</a:t>
            </a:r>
            <a:endParaRPr lang="ru-RU" sz="1400" dirty="0" smtClean="0"/>
          </a:p>
          <a:p>
            <a:r>
              <a:rPr lang="ru-RU" sz="1400" i="1" u="sng" dirty="0" smtClean="0"/>
              <a:t>*</a:t>
            </a:r>
            <a:r>
              <a:rPr lang="zh-CN" altLang="en-US" sz="1400" u="sng" dirty="0" smtClean="0"/>
              <a:t>就业</a:t>
            </a:r>
            <a:r>
              <a:rPr lang="ru-RU" sz="1400" dirty="0" smtClean="0"/>
              <a:t>– 135 </a:t>
            </a:r>
            <a:r>
              <a:rPr lang="zh-CN" altLang="en-US" sz="1400" dirty="0" smtClean="0"/>
              <a:t>人</a:t>
            </a:r>
            <a:r>
              <a:rPr lang="ru-RU" sz="16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6.</a:t>
            </a:r>
            <a:r>
              <a:rPr lang="zh-CN" altLang="en-US" sz="1400" b="1" dirty="0" smtClean="0">
                <a:solidFill>
                  <a:schemeClr val="tx1"/>
                </a:solidFill>
              </a:rPr>
              <a:t>股份有限公司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 «</a:t>
            </a:r>
            <a:r>
              <a:rPr lang="zh-CN" altLang="en-US" sz="1400" b="1" dirty="0" smtClean="0">
                <a:solidFill>
                  <a:schemeClr val="tx1"/>
                </a:solidFill>
                <a:latin typeface="Arial" charset="0"/>
              </a:rPr>
              <a:t>纲领</a:t>
            </a:r>
            <a:r>
              <a:rPr lang="ru-RU" sz="1400" b="1" dirty="0" smtClean="0">
                <a:solidFill>
                  <a:schemeClr val="tx1"/>
                </a:solidFill>
                <a:latin typeface="Arial" charset="0"/>
              </a:rPr>
              <a:t>»</a:t>
            </a:r>
            <a:endParaRPr lang="ru-RU" sz="1400" b="1" dirty="0">
              <a:solidFill>
                <a:schemeClr val="tx1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u="sng" dirty="0" smtClean="0">
                <a:solidFill>
                  <a:schemeClr val="tx1"/>
                </a:solidFill>
                <a:latin typeface="Arial" charset="0"/>
              </a:rPr>
              <a:t>*</a:t>
            </a:r>
            <a:r>
              <a:rPr lang="zh-CN" altLang="en-US" sz="1400" u="sng" dirty="0" smtClean="0">
                <a:solidFill>
                  <a:schemeClr val="tx1"/>
                </a:solidFill>
              </a:rPr>
              <a:t>投资额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– 250,0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</a:rPr>
              <a:t>百万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u="sng" dirty="0" smtClean="0">
                <a:solidFill>
                  <a:schemeClr val="tx1"/>
                </a:solidFill>
                <a:latin typeface="Arial" charset="0"/>
              </a:rPr>
              <a:t>*</a:t>
            </a:r>
            <a:r>
              <a:rPr lang="zh-CN" altLang="en-US" sz="1400" u="sng" dirty="0" smtClean="0">
                <a:solidFill>
                  <a:schemeClr val="tx1"/>
                </a:solidFill>
              </a:rPr>
              <a:t>活动邻域</a:t>
            </a:r>
            <a:r>
              <a:rPr lang="ru-RU" sz="1400" u="sng" dirty="0" smtClean="0">
                <a:solidFill>
                  <a:schemeClr val="tx1"/>
                </a:solidFill>
                <a:latin typeface="Arial" charset="0"/>
              </a:rPr>
              <a:t>:</a:t>
            </a:r>
            <a:endParaRPr lang="ru-RU" sz="1400" dirty="0" smtClean="0">
              <a:solidFill>
                <a:schemeClr val="tx1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</a:rPr>
              <a:t>出产散装产品的包皮</a:t>
            </a:r>
            <a:endParaRPr lang="en-US" altLang="zh-CN" sz="1400" dirty="0" smtClean="0">
              <a:solidFill>
                <a:schemeClr val="tx1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*</a:t>
            </a:r>
            <a:r>
              <a:rPr lang="zh-CN" altLang="en-US" sz="1400" u="sng" dirty="0" smtClean="0">
                <a:solidFill>
                  <a:schemeClr val="tx1"/>
                </a:solidFill>
              </a:rPr>
              <a:t>生产能力 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– 298721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</a:rPr>
              <a:t>个</a:t>
            </a:r>
            <a:endParaRPr lang="ru-RU" sz="1400" dirty="0">
              <a:solidFill>
                <a:schemeClr val="tx1"/>
              </a:solidFill>
              <a:latin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*</a:t>
            </a:r>
            <a:r>
              <a:rPr lang="zh-CN" altLang="en-US" sz="1400" u="sng" dirty="0" smtClean="0">
                <a:solidFill>
                  <a:schemeClr val="tx1"/>
                </a:solidFill>
              </a:rPr>
              <a:t>就业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– 120 </a:t>
            </a:r>
            <a:r>
              <a:rPr lang="zh-CN" altLang="en-US" sz="1400" dirty="0" smtClean="0">
                <a:solidFill>
                  <a:schemeClr val="tx1"/>
                </a:solidFill>
                <a:latin typeface="Arial" charset="0"/>
              </a:rPr>
              <a:t>人</a:t>
            </a:r>
            <a:r>
              <a:rPr lang="ru-RU" sz="1400" dirty="0" smtClean="0">
                <a:solidFill>
                  <a:schemeClr val="tx1"/>
                </a:solidFill>
                <a:latin typeface="Arial" charset="0"/>
              </a:rPr>
              <a:t>.</a:t>
            </a:r>
            <a:endParaRPr lang="ru-RU" sz="1400" dirty="0">
              <a:solidFill>
                <a:schemeClr val="tx1"/>
              </a:solidFill>
              <a:latin typeface="Arial" charset="0"/>
            </a:endParaRP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ts val="0"/>
              </a:spcBef>
              <a:defRPr/>
            </a:pPr>
            <a:r>
              <a:rPr lang="zh-CN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大型企业</a:t>
            </a:r>
            <a: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8679" y="1385741"/>
            <a:ext cx="3044662" cy="203079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92" y="2591096"/>
            <a:ext cx="3018994" cy="2263537"/>
          </a:xfrm>
          <a:prstGeom prst="rect">
            <a:avLst/>
          </a:prstGeom>
          <a:effectLst>
            <a:softEdge rad="2159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00" y="4710392"/>
            <a:ext cx="3668337" cy="1834169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407" y="3568377"/>
            <a:ext cx="2997142" cy="1902090"/>
          </a:xfrm>
          <a:prstGeom prst="rect">
            <a:avLst/>
          </a:prstGeom>
          <a:effectLst>
            <a:softEdge rad="139700"/>
          </a:effectLst>
        </p:spPr>
      </p:pic>
    </p:spTree>
    <p:extLst>
      <p:ext uri="{BB962C8B-B14F-4D97-AF65-F5344CB8AC3E}">
        <p14:creationId xmlns:p14="http://schemas.microsoft.com/office/powerpoint/2010/main" val="1147835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783" y="3848793"/>
            <a:ext cx="3552759" cy="2131656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99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glow>
              <a:schemeClr val="accent1"/>
            </a:glow>
            <a:outerShdw blurRad="50800" dist="50800" dir="5400000" algn="ctr" rotWithShape="0">
              <a:srgbClr val="000000">
                <a:alpha val="99000"/>
              </a:srgbClr>
            </a:outerShdw>
            <a:softEdge rad="1016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3692" y="192087"/>
            <a:ext cx="10046677" cy="14374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200" dirty="0" smtClean="0"/>
              <a:t>投资项目的清单</a:t>
            </a:r>
            <a:endParaRPr lang="ru-RU" altLang="ru-RU" sz="3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750277" y="1696564"/>
            <a:ext cx="10456985" cy="4962144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货流学</a:t>
            </a:r>
            <a:endParaRPr lang="ru-RU" alt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没有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贸易</a:t>
            </a:r>
            <a:endParaRPr lang="ru-RU" altLang="ru-RU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改建行政大楼向内置办公空间的商店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地址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 fontAlgn="auto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143800, 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莫斯科州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洛托甲斯基区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洛托甲诺镇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en-US" altLang="ru-RU" sz="1400" dirty="0" err="1" smtClean="0">
                <a:latin typeface="Times New Roman" pitchFamily="18" charset="0"/>
                <a:cs typeface="Times New Roman" pitchFamily="18" charset="0"/>
              </a:rPr>
              <a:t>Shkolnaya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街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,18</a:t>
            </a:r>
          </a:p>
          <a:p>
            <a:pPr algn="ctr" fontAlgn="auto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股份有限公司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altLang="ru-RU" sz="1400" dirty="0" err="1" smtClean="0">
                <a:latin typeface="Times New Roman" pitchFamily="18" charset="0"/>
                <a:cs typeface="Times New Roman" pitchFamily="18" charset="0"/>
              </a:rPr>
              <a:t>Stroyexpluatatsiya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工业</a:t>
            </a:r>
            <a:endParaRPr lang="ru-RU" alt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没有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工业园和科技园</a:t>
            </a:r>
            <a:endParaRPr lang="ru-RU" alt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个人企业家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en-US" altLang="ru-RU" sz="1400" dirty="0" err="1" smtClean="0">
                <a:latin typeface="Times New Roman" pitchFamily="18" charset="0"/>
                <a:cs typeface="Times New Roman" pitchFamily="18" charset="0"/>
              </a:rPr>
              <a:t>Ushakovo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» 9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公顷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住房和公共服务</a:t>
            </a:r>
            <a:endParaRPr lang="ru-RU" alt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没有</a:t>
            </a:r>
            <a:endParaRPr lang="en-US" altLang="zh-CN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400" b="1" dirty="0" smtClean="0">
                <a:latin typeface="Times New Roman" pitchFamily="18" charset="0"/>
                <a:cs typeface="Times New Roman" pitchFamily="18" charset="0"/>
              </a:rPr>
              <a:t>社会领域</a:t>
            </a:r>
            <a:endParaRPr lang="ru-RU" alt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整理文化和休息的公园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143800,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莫斯科州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.,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洛托甲斯基区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洛托甲诺镇</a:t>
            </a:r>
            <a:r>
              <a:rPr lang="ru-RU" altLang="ru-RU" sz="14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Zavodskaya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街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整理游乐区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zh-CN" alt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红小河</a:t>
            </a:r>
            <a:r>
              <a:rPr lang="ru-RU" alt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运输业</a:t>
            </a:r>
            <a:endParaRPr lang="ru-RU" alt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200" dirty="0" smtClean="0">
                <a:latin typeface="Times New Roman" pitchFamily="18" charset="0"/>
                <a:cs typeface="Times New Roman" pitchFamily="18" charset="0"/>
              </a:rPr>
              <a:t>没有</a:t>
            </a: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zh-CN" altLang="en-US" sz="12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农业</a:t>
            </a:r>
            <a:endParaRPr lang="ru-RU" altLang="ru-RU" sz="12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lnSpc>
                <a:spcPct val="100000"/>
              </a:lnSpc>
              <a:spcAft>
                <a:spcPts val="0"/>
              </a:spcAft>
              <a:buFontTx/>
              <a:buNone/>
              <a:defRPr/>
            </a:pPr>
            <a:r>
              <a:rPr lang="zh-CN" altLang="en-US" sz="1400" dirty="0" smtClean="0">
                <a:latin typeface="Times New Roman" pitchFamily="18" charset="0"/>
                <a:cs typeface="Times New Roman" pitchFamily="18" charset="0"/>
              </a:rPr>
              <a:t>没有</a:t>
            </a:r>
            <a:endParaRPr lang="ru-RU" alt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Rectangle 6"/>
          <p:cNvSpPr txBox="1">
            <a:spLocks noChangeArrowheads="1"/>
          </p:cNvSpPr>
          <p:nvPr/>
        </p:nvSpPr>
        <p:spPr bwMode="auto">
          <a:xfrm>
            <a:off x="7713663" y="838200"/>
            <a:ext cx="40274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825500"/>
          </a:effectLst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endParaRPr lang="ru-RU" altLang="ru-RU" sz="1000">
              <a:cs typeface="Arial" charset="0"/>
            </a:endParaRPr>
          </a:p>
        </p:txBody>
      </p:sp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898525" y="4965700"/>
            <a:ext cx="46132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lang="ru-RU" sz="1200" dirty="0"/>
          </a:p>
          <a:p>
            <a:endParaRPr lang="ru-RU" sz="1200" dirty="0"/>
          </a:p>
        </p:txBody>
      </p:sp>
      <p:sp>
        <p:nvSpPr>
          <p:cNvPr id="19461" name="Text Box 8"/>
          <p:cNvSpPr txBox="1">
            <a:spLocks noChangeArrowheads="1"/>
          </p:cNvSpPr>
          <p:nvPr/>
        </p:nvSpPr>
        <p:spPr bwMode="auto">
          <a:xfrm rot="10800000" flipV="1">
            <a:off x="6384924" y="3962232"/>
            <a:ext cx="444341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200" dirty="0" smtClean="0"/>
              <a:t> </a:t>
            </a:r>
            <a:endParaRPr lang="ru-RU" sz="12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14616" y="3494787"/>
            <a:ext cx="2699047" cy="146319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5244" y="4338068"/>
            <a:ext cx="2352589" cy="2418138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algn="ctr" rotWithShape="0">
              <a:srgbClr val="000000">
                <a:alpha val="81000"/>
              </a:srgbClr>
            </a:outerShdw>
            <a:reflection endPos="0" dir="5400000" sy="-100000" algn="bl" rotWithShape="0"/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4638" y="192088"/>
            <a:ext cx="11642725" cy="12461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dirty="0" smtClean="0"/>
              <a:t>区内发展的吸引投资的优先部门</a:t>
            </a:r>
            <a:r>
              <a:rPr lang="ru-RU" altLang="ru-RU" sz="2400" dirty="0" smtClean="0"/>
              <a:t> </a:t>
            </a:r>
            <a:r>
              <a:rPr lang="ru-RU" altLang="ru-RU" sz="2400" dirty="0"/>
              <a:t/>
            </a:r>
            <a:br>
              <a:rPr lang="ru-RU" altLang="ru-RU" sz="2400" dirty="0"/>
            </a:br>
            <a:r>
              <a:rPr lang="ru-RU" altLang="ru-RU" sz="2400" dirty="0" smtClean="0"/>
              <a:t>(</a:t>
            </a:r>
            <a:r>
              <a:rPr lang="zh-CN" altLang="en-US" sz="2400" dirty="0" smtClean="0"/>
              <a:t>区主要专业业务</a:t>
            </a:r>
            <a:r>
              <a:rPr lang="ru-RU" altLang="ru-RU" sz="2400" dirty="0" smtClean="0"/>
              <a:t>)</a:t>
            </a:r>
            <a:endParaRPr lang="ru-RU" altLang="ru-RU" sz="24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31788" y="1620838"/>
            <a:ext cx="11536362" cy="4962525"/>
          </a:xfrm>
          <a:prstGeom prst="rect">
            <a:avLst/>
          </a:prstGeom>
        </p:spPr>
        <p:txBody>
          <a:bodyPr numCol="2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ru-RU" altLang="ru-RU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6"/>
          <p:cNvSpPr txBox="1">
            <a:spLocks noChangeArrowheads="1"/>
          </p:cNvSpPr>
          <p:nvPr/>
        </p:nvSpPr>
        <p:spPr bwMode="auto">
          <a:xfrm>
            <a:off x="7713663" y="838200"/>
            <a:ext cx="4027487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80000"/>
              </a:lnSpc>
              <a:spcBef>
                <a:spcPts val="1000"/>
              </a:spcBef>
            </a:pPr>
            <a:endParaRPr lang="ru-RU" altLang="ru-RU" sz="1000">
              <a:cs typeface="Arial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986448" y="1615221"/>
            <a:ext cx="145424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zh-CN" altLang="en-US" dirty="0" smtClean="0"/>
              <a:t> 农业</a:t>
            </a:r>
            <a:endParaRPr lang="ru-RU" dirty="0"/>
          </a:p>
          <a:p>
            <a:pPr marL="342900" indent="-342900">
              <a:buFontTx/>
              <a:buAutoNum type="arabicPeriod"/>
            </a:pPr>
            <a:r>
              <a:rPr lang="zh-CN" altLang="en-US" dirty="0" smtClean="0"/>
              <a:t>加工</a:t>
            </a:r>
            <a:endParaRPr lang="ru-RU" dirty="0" smtClean="0"/>
          </a:p>
          <a:p>
            <a:pPr marL="342900" indent="-342900">
              <a:buFontTx/>
              <a:buAutoNum type="arabicPeriod"/>
            </a:pPr>
            <a:r>
              <a:rPr lang="zh-CN" altLang="en-US" dirty="0" smtClean="0"/>
              <a:t>生态旅游</a:t>
            </a:r>
            <a:endParaRPr lang="ru-RU" dirty="0"/>
          </a:p>
          <a:p>
            <a:pPr marL="342900" indent="-342900">
              <a:buFontTx/>
              <a:buAutoNum type="arabicPeriod"/>
            </a:pPr>
            <a:endParaRPr lang="ru-RU" dirty="0"/>
          </a:p>
        </p:txBody>
      </p:sp>
      <p:pic>
        <p:nvPicPr>
          <p:cNvPr id="1028" name="Picture 4" descr="C:\Users\trishenko\Desktop\_uborka_zernovykh_foto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091" y="1574800"/>
            <a:ext cx="3032602" cy="2021735"/>
          </a:xfrm>
          <a:prstGeom prst="rect">
            <a:avLst/>
          </a:prstGeom>
          <a:noFill/>
          <a:effectLst>
            <a:softEdge rad="88900"/>
          </a:effectLst>
        </p:spPr>
      </p:pic>
      <p:pic>
        <p:nvPicPr>
          <p:cNvPr id="1029" name="Picture 5" descr="C:\Users\trishenko\Desktop\bc5ae62042034098fc8113020126178901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9526" y="2679089"/>
            <a:ext cx="3781470" cy="2522240"/>
          </a:xfrm>
          <a:prstGeom prst="rect">
            <a:avLst/>
          </a:prstGeom>
          <a:noFill/>
          <a:effectLst>
            <a:softEdge rad="88900"/>
          </a:effectLst>
        </p:spPr>
      </p:pic>
      <p:pic>
        <p:nvPicPr>
          <p:cNvPr id="1030" name="Picture 6" descr="C:\Users\trishenko\Desktop\img_869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0772" y="4443018"/>
            <a:ext cx="3011298" cy="2008512"/>
          </a:xfrm>
          <a:prstGeom prst="rect">
            <a:avLst/>
          </a:prstGeom>
          <a:noFill/>
          <a:effectLst>
            <a:softEdge rad="76200"/>
          </a:effectLst>
        </p:spPr>
      </p:pic>
      <p:pic>
        <p:nvPicPr>
          <p:cNvPr id="1031" name="Picture 7" descr="C:\Users\trishenko\Desktop\201303170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80939" y="3991461"/>
            <a:ext cx="2749061" cy="1941377"/>
          </a:xfrm>
          <a:prstGeom prst="rect">
            <a:avLst/>
          </a:prstGeom>
          <a:noFill/>
          <a:effectLst>
            <a:softEdge rad="76200"/>
          </a:effectLst>
        </p:spPr>
      </p:pic>
      <p:pic>
        <p:nvPicPr>
          <p:cNvPr id="1033" name="Picture 9" descr="C:\Users\trishenko\Desktop\rsz_bluebale-shutterstock_216712942-menzlguenter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16884" y="5087348"/>
            <a:ext cx="2410484" cy="1603720"/>
          </a:xfrm>
          <a:prstGeom prst="rect">
            <a:avLst/>
          </a:prstGeom>
          <a:noFill/>
          <a:effectLst>
            <a:softEdge rad="127000"/>
          </a:effectLst>
        </p:spPr>
      </p:pic>
      <p:pic>
        <p:nvPicPr>
          <p:cNvPr id="1034" name="Picture 10" descr="C:\Users\trishenko\Desktop\1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7522" y="1559170"/>
            <a:ext cx="2824062" cy="1954040"/>
          </a:xfrm>
          <a:prstGeom prst="rect">
            <a:avLst/>
          </a:prstGeom>
          <a:noFill/>
          <a:effectLst>
            <a:softEdge rad="1143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2947</TotalTime>
  <Words>1933</Words>
  <Application>Microsoft Office PowerPoint</Application>
  <PresentationFormat>Широкоэкранный</PresentationFormat>
  <Paragraphs>266</Paragraphs>
  <Slides>14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5" baseType="lpstr">
      <vt:lpstr>Arial</vt:lpstr>
      <vt:lpstr>Calibri</vt:lpstr>
      <vt:lpstr>Franklin Gothic Book</vt:lpstr>
      <vt:lpstr>Franklin Gothic Medium</vt:lpstr>
      <vt:lpstr>FrankRuehl</vt:lpstr>
      <vt:lpstr>隶书</vt:lpstr>
      <vt:lpstr>华文楷体</vt:lpstr>
      <vt:lpstr>Times New Roman</vt:lpstr>
      <vt:lpstr>Wingdings 2</vt:lpstr>
      <vt:lpstr>Трек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大型企业 </vt:lpstr>
      <vt:lpstr>Презентация PowerPoint</vt:lpstr>
      <vt:lpstr>Презентация PowerPoint</vt:lpstr>
      <vt:lpstr>Презентация PowerPoint</vt:lpstr>
      <vt:lpstr>投资远景块土地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Antranik Nersesyan</dc:creator>
  <cp:lastModifiedBy>Трищенко О.А.</cp:lastModifiedBy>
  <cp:revision>262</cp:revision>
  <cp:lastPrinted>2019-09-11T08:24:54Z</cp:lastPrinted>
  <dcterms:created xsi:type="dcterms:W3CDTF">2015-10-29T13:36:46Z</dcterms:created>
  <dcterms:modified xsi:type="dcterms:W3CDTF">2019-10-03T07:23:02Z</dcterms:modified>
</cp:coreProperties>
</file>